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82" r:id="rId2"/>
    <p:sldId id="283" r:id="rId3"/>
    <p:sldId id="272" r:id="rId4"/>
    <p:sldId id="274" r:id="rId5"/>
    <p:sldId id="273" r:id="rId6"/>
    <p:sldId id="275" r:id="rId7"/>
    <p:sldId id="276" r:id="rId8"/>
    <p:sldId id="277" r:id="rId9"/>
    <p:sldId id="278" r:id="rId10"/>
    <p:sldId id="279" r:id="rId11"/>
    <p:sldId id="280" r:id="rId12"/>
    <p:sldId id="281" r:id="rId13"/>
    <p:sldId id="291" r:id="rId14"/>
    <p:sldId id="292" r:id="rId15"/>
    <p:sldId id="293" r:id="rId16"/>
    <p:sldId id="294" r:id="rId17"/>
    <p:sldId id="295" r:id="rId18"/>
    <p:sldId id="296" r:id="rId19"/>
    <p:sldId id="297" r:id="rId20"/>
    <p:sldId id="284" r:id="rId21"/>
    <p:sldId id="286" r:id="rId22"/>
    <p:sldId id="285" r:id="rId23"/>
    <p:sldId id="287" r:id="rId24"/>
    <p:sldId id="288" r:id="rId25"/>
    <p:sldId id="289" r:id="rId26"/>
  </p:sldIdLst>
  <p:sldSz cx="18288000" cy="10287000"/>
  <p:notesSz cx="6858000" cy="9144000"/>
  <p:embeddedFontLst>
    <p:embeddedFont>
      <p:font typeface="Yu Gothic UI Semibold" panose="020B0700000000000000" pitchFamily="34" charset="-128"/>
      <p:bold r:id="rId28"/>
    </p:embeddedFont>
    <p:embeddedFont>
      <p:font typeface="Open Sans Extra Bold" panose="020B0604020202020204" charset="0"/>
      <p:regular r:id="rId29"/>
    </p:embeddedFont>
    <p:embeddedFont>
      <p:font typeface="Candara" panose="020E0502030303020204" pitchFamily="34" charset="0"/>
      <p:regular r:id="rId30"/>
      <p:bold r:id="rId31"/>
      <p:italic r:id="rId32"/>
      <p:boldItalic r:id="rId33"/>
    </p:embeddedFont>
    <p:embeddedFont>
      <p:font typeface="Poppins" panose="020B0604020202020204" charset="0"/>
      <p:regular r:id="rId34"/>
      <p:bold r:id="rId35"/>
      <p:italic r:id="rId36"/>
      <p:boldItalic r:id="rId37"/>
    </p:embeddedFont>
    <p:embeddedFont>
      <p:font typeface="Arial Black" panose="020B0A04020102020204" pitchFamily="34" charset="0"/>
      <p:bold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579008-FE4A-4EB0-9C8E-13DAAEA285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fr-FR"/>
        </a:p>
      </dgm:t>
    </dgm:pt>
    <dgm:pt modelId="{0ACD9698-DFFD-448D-98F4-931378669A50}">
      <dgm:prSet/>
      <dgm:spPr/>
      <dgm:t>
        <a:bodyPr/>
        <a:lstStyle/>
        <a:p>
          <a:pPr rtl="0"/>
          <a:r>
            <a:rPr lang="en-US" b="1" i="1" u="sng" smtClean="0"/>
            <a:t>Projet Machine Learning II</a:t>
          </a:r>
          <a:endParaRPr lang="fr-FR"/>
        </a:p>
      </dgm:t>
    </dgm:pt>
    <dgm:pt modelId="{D88A30C6-4C47-4949-AB65-DC8C6E16ED98}" type="parTrans" cxnId="{98BEBC03-A69D-42D5-AFF2-ACD1A482D064}">
      <dgm:prSet/>
      <dgm:spPr/>
      <dgm:t>
        <a:bodyPr/>
        <a:lstStyle/>
        <a:p>
          <a:endParaRPr lang="fr-FR"/>
        </a:p>
      </dgm:t>
    </dgm:pt>
    <dgm:pt modelId="{3A692686-0DEA-4289-9177-BCA073C813AB}" type="sibTrans" cxnId="{98BEBC03-A69D-42D5-AFF2-ACD1A482D064}">
      <dgm:prSet/>
      <dgm:spPr/>
      <dgm:t>
        <a:bodyPr/>
        <a:lstStyle/>
        <a:p>
          <a:endParaRPr lang="fr-FR"/>
        </a:p>
      </dgm:t>
    </dgm:pt>
    <dgm:pt modelId="{F341A4A9-ACDB-45A4-A483-7828F5C1BC8F}">
      <dgm:prSet/>
      <dgm:spPr/>
      <dgm:t>
        <a:bodyPr/>
        <a:lstStyle/>
        <a:p>
          <a:pPr rtl="0"/>
          <a:r>
            <a:rPr lang="en-US" b="1" i="1" u="sng" smtClean="0"/>
            <a:t>Bank churn scoring</a:t>
          </a:r>
          <a:endParaRPr lang="fr-FR"/>
        </a:p>
      </dgm:t>
    </dgm:pt>
    <dgm:pt modelId="{8AB1399E-6D65-44F7-AEB6-56A59D50611C}" type="parTrans" cxnId="{13A29FAB-AE7F-4534-A2CF-25F61804F50D}">
      <dgm:prSet/>
      <dgm:spPr/>
      <dgm:t>
        <a:bodyPr/>
        <a:lstStyle/>
        <a:p>
          <a:endParaRPr lang="fr-FR"/>
        </a:p>
      </dgm:t>
    </dgm:pt>
    <dgm:pt modelId="{585CB963-A34D-4A91-BCAC-36FF6BD52508}" type="sibTrans" cxnId="{13A29FAB-AE7F-4534-A2CF-25F61804F50D}">
      <dgm:prSet/>
      <dgm:spPr/>
      <dgm:t>
        <a:bodyPr/>
        <a:lstStyle/>
        <a:p>
          <a:endParaRPr lang="fr-FR"/>
        </a:p>
      </dgm:t>
    </dgm:pt>
    <dgm:pt modelId="{2CEB8900-7816-4AC2-A965-117F32261E88}" type="pres">
      <dgm:prSet presAssocID="{57579008-FE4A-4EB0-9C8E-13DAAEA285B9}" presName="linear" presStyleCnt="0">
        <dgm:presLayoutVars>
          <dgm:animLvl val="lvl"/>
          <dgm:resizeHandles val="exact"/>
        </dgm:presLayoutVars>
      </dgm:prSet>
      <dgm:spPr/>
      <dgm:t>
        <a:bodyPr/>
        <a:lstStyle/>
        <a:p>
          <a:endParaRPr lang="fr-FR"/>
        </a:p>
      </dgm:t>
    </dgm:pt>
    <dgm:pt modelId="{1EC1593B-5ADE-4CF1-A94A-FA4812DD2960}" type="pres">
      <dgm:prSet presAssocID="{0ACD9698-DFFD-448D-98F4-931378669A50}" presName="parentText" presStyleLbl="node1" presStyleIdx="0" presStyleCnt="2">
        <dgm:presLayoutVars>
          <dgm:chMax val="0"/>
          <dgm:bulletEnabled val="1"/>
        </dgm:presLayoutVars>
      </dgm:prSet>
      <dgm:spPr/>
      <dgm:t>
        <a:bodyPr/>
        <a:lstStyle/>
        <a:p>
          <a:endParaRPr lang="fr-FR"/>
        </a:p>
      </dgm:t>
    </dgm:pt>
    <dgm:pt modelId="{5487A8B2-0156-40F4-BEDC-2141EF373DC6}" type="pres">
      <dgm:prSet presAssocID="{3A692686-0DEA-4289-9177-BCA073C813AB}" presName="spacer" presStyleCnt="0"/>
      <dgm:spPr/>
    </dgm:pt>
    <dgm:pt modelId="{D2B21578-C6D9-46CE-AF61-981BC29A3DD0}" type="pres">
      <dgm:prSet presAssocID="{F341A4A9-ACDB-45A4-A483-7828F5C1BC8F}" presName="parentText" presStyleLbl="node1" presStyleIdx="1" presStyleCnt="2">
        <dgm:presLayoutVars>
          <dgm:chMax val="0"/>
          <dgm:bulletEnabled val="1"/>
        </dgm:presLayoutVars>
      </dgm:prSet>
      <dgm:spPr/>
      <dgm:t>
        <a:bodyPr/>
        <a:lstStyle/>
        <a:p>
          <a:endParaRPr lang="fr-FR"/>
        </a:p>
      </dgm:t>
    </dgm:pt>
  </dgm:ptLst>
  <dgm:cxnLst>
    <dgm:cxn modelId="{8BB5AF26-C590-4232-B8EF-3E37501ED277}" type="presOf" srcId="{F341A4A9-ACDB-45A4-A483-7828F5C1BC8F}" destId="{D2B21578-C6D9-46CE-AF61-981BC29A3DD0}" srcOrd="0" destOrd="0" presId="urn:microsoft.com/office/officeart/2005/8/layout/vList2"/>
    <dgm:cxn modelId="{13A29FAB-AE7F-4534-A2CF-25F61804F50D}" srcId="{57579008-FE4A-4EB0-9C8E-13DAAEA285B9}" destId="{F341A4A9-ACDB-45A4-A483-7828F5C1BC8F}" srcOrd="1" destOrd="0" parTransId="{8AB1399E-6D65-44F7-AEB6-56A59D50611C}" sibTransId="{585CB963-A34D-4A91-BCAC-36FF6BD52508}"/>
    <dgm:cxn modelId="{F857C537-4D32-4C50-8E09-579BDE229AE4}" type="presOf" srcId="{0ACD9698-DFFD-448D-98F4-931378669A50}" destId="{1EC1593B-5ADE-4CF1-A94A-FA4812DD2960}" srcOrd="0" destOrd="0" presId="urn:microsoft.com/office/officeart/2005/8/layout/vList2"/>
    <dgm:cxn modelId="{98BEBC03-A69D-42D5-AFF2-ACD1A482D064}" srcId="{57579008-FE4A-4EB0-9C8E-13DAAEA285B9}" destId="{0ACD9698-DFFD-448D-98F4-931378669A50}" srcOrd="0" destOrd="0" parTransId="{D88A30C6-4C47-4949-AB65-DC8C6E16ED98}" sibTransId="{3A692686-0DEA-4289-9177-BCA073C813AB}"/>
    <dgm:cxn modelId="{7481891D-9F9B-4D84-B070-3DB171B6ADCD}" type="presOf" srcId="{57579008-FE4A-4EB0-9C8E-13DAAEA285B9}" destId="{2CEB8900-7816-4AC2-A965-117F32261E88}" srcOrd="0" destOrd="0" presId="urn:microsoft.com/office/officeart/2005/8/layout/vList2"/>
    <dgm:cxn modelId="{379A3B4E-4B1E-41A8-9FEA-473E93042342}" type="presParOf" srcId="{2CEB8900-7816-4AC2-A965-117F32261E88}" destId="{1EC1593B-5ADE-4CF1-A94A-FA4812DD2960}" srcOrd="0" destOrd="0" presId="urn:microsoft.com/office/officeart/2005/8/layout/vList2"/>
    <dgm:cxn modelId="{2149FC4F-0FDE-45A6-86F2-0D15E1DF49FF}" type="presParOf" srcId="{2CEB8900-7816-4AC2-A965-117F32261E88}" destId="{5487A8B2-0156-40F4-BEDC-2141EF373DC6}" srcOrd="1" destOrd="0" presId="urn:microsoft.com/office/officeart/2005/8/layout/vList2"/>
    <dgm:cxn modelId="{97567FFE-D61B-4415-8723-8B9180954F63}" type="presParOf" srcId="{2CEB8900-7816-4AC2-A965-117F32261E88}" destId="{D2B21578-C6D9-46CE-AF61-981BC29A3DD0}"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1593B-5ADE-4CF1-A94A-FA4812DD2960}">
      <dsp:nvSpPr>
        <dsp:cNvPr id="0" name=""/>
        <dsp:cNvSpPr/>
      </dsp:nvSpPr>
      <dsp:spPr>
        <a:xfrm>
          <a:off x="0" y="771513"/>
          <a:ext cx="8305800" cy="13191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rtl="0">
            <a:lnSpc>
              <a:spcPct val="90000"/>
            </a:lnSpc>
            <a:spcBef>
              <a:spcPct val="0"/>
            </a:spcBef>
            <a:spcAft>
              <a:spcPct val="35000"/>
            </a:spcAft>
          </a:pPr>
          <a:r>
            <a:rPr lang="en-US" sz="5500" b="1" i="1" u="sng" kern="1200" smtClean="0"/>
            <a:t>Projet Machine Learning II</a:t>
          </a:r>
          <a:endParaRPr lang="fr-FR" sz="5500" kern="1200"/>
        </a:p>
      </dsp:txBody>
      <dsp:txXfrm>
        <a:off x="64397" y="835910"/>
        <a:ext cx="8177006" cy="1190381"/>
      </dsp:txXfrm>
    </dsp:sp>
    <dsp:sp modelId="{D2B21578-C6D9-46CE-AF61-981BC29A3DD0}">
      <dsp:nvSpPr>
        <dsp:cNvPr id="0" name=""/>
        <dsp:cNvSpPr/>
      </dsp:nvSpPr>
      <dsp:spPr>
        <a:xfrm>
          <a:off x="0" y="2249088"/>
          <a:ext cx="8305800" cy="13191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rtl="0">
            <a:lnSpc>
              <a:spcPct val="90000"/>
            </a:lnSpc>
            <a:spcBef>
              <a:spcPct val="0"/>
            </a:spcBef>
            <a:spcAft>
              <a:spcPct val="35000"/>
            </a:spcAft>
          </a:pPr>
          <a:r>
            <a:rPr lang="en-US" sz="5500" b="1" i="1" u="sng" kern="1200" smtClean="0"/>
            <a:t>Bank churn scoring</a:t>
          </a:r>
          <a:endParaRPr lang="fr-FR" sz="5500" kern="1200"/>
        </a:p>
      </dsp:txBody>
      <dsp:txXfrm>
        <a:off x="64397" y="2313485"/>
        <a:ext cx="8177006" cy="11903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5070B-E6A5-435C-9E9B-9A041A441E29}" type="datetimeFigureOut">
              <a:rPr lang="fr-FR" smtClean="0"/>
              <a:t>09/06/2024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0FB9-5F20-4D38-9D06-8C2F77B55F19}" type="slidenum">
              <a:rPr lang="fr-FR" smtClean="0"/>
              <a:t>‹N°›</a:t>
            </a:fld>
            <a:endParaRPr lang="fr-FR"/>
          </a:p>
        </p:txBody>
      </p:sp>
    </p:spTree>
    <p:extLst>
      <p:ext uri="{BB962C8B-B14F-4D97-AF65-F5344CB8AC3E}">
        <p14:creationId xmlns:p14="http://schemas.microsoft.com/office/powerpoint/2010/main" val="220951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8F90FB9-5F20-4D38-9D06-8C2F77B55F19}" type="slidenum">
              <a:rPr lang="fr-FR" smtClean="0"/>
              <a:t>1</a:t>
            </a:fld>
            <a:endParaRPr lang="fr-FR"/>
          </a:p>
        </p:txBody>
      </p:sp>
    </p:spTree>
    <p:extLst>
      <p:ext uri="{BB962C8B-B14F-4D97-AF65-F5344CB8AC3E}">
        <p14:creationId xmlns:p14="http://schemas.microsoft.com/office/powerpoint/2010/main" val="91745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3</a:t>
            </a:fld>
            <a:endParaRPr lang="fr-FR" dirty="0"/>
          </a:p>
        </p:txBody>
      </p:sp>
    </p:spTree>
    <p:extLst>
      <p:ext uri="{BB962C8B-B14F-4D97-AF65-F5344CB8AC3E}">
        <p14:creationId xmlns:p14="http://schemas.microsoft.com/office/powerpoint/2010/main" val="109152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5</a:t>
            </a:fld>
            <a:endParaRPr lang="fr-FR" dirty="0"/>
          </a:p>
        </p:txBody>
      </p:sp>
    </p:spTree>
    <p:extLst>
      <p:ext uri="{BB962C8B-B14F-4D97-AF65-F5344CB8AC3E}">
        <p14:creationId xmlns:p14="http://schemas.microsoft.com/office/powerpoint/2010/main" val="413175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7</a:t>
            </a:fld>
            <a:endParaRPr lang="fr-FR" dirty="0"/>
          </a:p>
        </p:txBody>
      </p:sp>
    </p:spTree>
    <p:extLst>
      <p:ext uri="{BB962C8B-B14F-4D97-AF65-F5344CB8AC3E}">
        <p14:creationId xmlns:p14="http://schemas.microsoft.com/office/powerpoint/2010/main" val="122379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9</a:t>
            </a:fld>
            <a:endParaRPr lang="fr-FR" dirty="0"/>
          </a:p>
        </p:txBody>
      </p:sp>
    </p:spTree>
    <p:extLst>
      <p:ext uri="{BB962C8B-B14F-4D97-AF65-F5344CB8AC3E}">
        <p14:creationId xmlns:p14="http://schemas.microsoft.com/office/powerpoint/2010/main" val="329300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10</a:t>
            </a:fld>
            <a:endParaRPr lang="fr-FR" dirty="0"/>
          </a:p>
        </p:txBody>
      </p:sp>
    </p:spTree>
    <p:extLst>
      <p:ext uri="{BB962C8B-B14F-4D97-AF65-F5344CB8AC3E}">
        <p14:creationId xmlns:p14="http://schemas.microsoft.com/office/powerpoint/2010/main" val="312803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11</a:t>
            </a:fld>
            <a:endParaRPr lang="fr-FR" dirty="0"/>
          </a:p>
        </p:txBody>
      </p:sp>
    </p:spTree>
    <p:extLst>
      <p:ext uri="{BB962C8B-B14F-4D97-AF65-F5344CB8AC3E}">
        <p14:creationId xmlns:p14="http://schemas.microsoft.com/office/powerpoint/2010/main" val="43943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9230CFA-805A-4FD3-B3A0-DAAA5993DA17}" type="slidenum">
              <a:rPr lang="fr-FR" smtClean="0"/>
              <a:t>25</a:t>
            </a:fld>
            <a:endParaRPr lang="fr-FR" dirty="0"/>
          </a:p>
        </p:txBody>
      </p:sp>
    </p:spTree>
    <p:extLst>
      <p:ext uri="{BB962C8B-B14F-4D97-AF65-F5344CB8AC3E}">
        <p14:creationId xmlns:p14="http://schemas.microsoft.com/office/powerpoint/2010/main" val="265644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position du texte 01">
    <p:spTree>
      <p:nvGrpSpPr>
        <p:cNvPr id="1" name=""/>
        <p:cNvGrpSpPr/>
        <p:nvPr/>
      </p:nvGrpSpPr>
      <p:grpSpPr>
        <a:xfrm>
          <a:off x="0" y="0"/>
          <a:ext cx="0" cy="0"/>
          <a:chOff x="0" y="0"/>
          <a:chExt cx="0" cy="0"/>
        </a:xfrm>
      </p:grpSpPr>
      <p:sp>
        <p:nvSpPr>
          <p:cNvPr id="3" name="Espace réservé du contenu 2" title="Puces">
            <a:extLst>
              <a:ext uri="{FF2B5EF4-FFF2-40B4-BE49-F238E27FC236}">
                <a16:creationId xmlns:a16="http://schemas.microsoft.com/office/drawing/2014/main" id="{BFD7EA17-BE66-4636-9684-F93562587911}"/>
              </a:ext>
            </a:extLst>
          </p:cNvPr>
          <p:cNvSpPr>
            <a:spLocks noGrp="1"/>
          </p:cNvSpPr>
          <p:nvPr>
            <p:ph idx="1"/>
          </p:nvPr>
        </p:nvSpPr>
        <p:spPr>
          <a:xfrm>
            <a:off x="797068" y="4795373"/>
            <a:ext cx="7414244" cy="4437413"/>
          </a:xfrm>
          <a:prstGeom prst="rect">
            <a:avLst/>
          </a:prstGeom>
        </p:spPr>
        <p:txBody>
          <a:bodyPr rtlCol="0">
            <a:normAutofit/>
          </a:bodyPr>
          <a:lstStyle>
            <a:lvl1pPr>
              <a:buClr>
                <a:schemeClr val="accent2"/>
              </a:buClr>
              <a:defRPr sz="3600">
                <a:solidFill>
                  <a:schemeClr val="tx1"/>
                </a:solidFill>
              </a:defRPr>
            </a:lvl1pPr>
            <a:lvl2pPr>
              <a:buClr>
                <a:schemeClr val="accent2"/>
              </a:buClr>
              <a:defRPr sz="3000">
                <a:solidFill>
                  <a:schemeClr val="tx1"/>
                </a:solidFill>
              </a:defRPr>
            </a:lvl2pPr>
            <a:lvl3pPr>
              <a:buClr>
                <a:schemeClr val="accent2"/>
              </a:buClr>
              <a:defRPr sz="2700">
                <a:solidFill>
                  <a:schemeClr val="tx1"/>
                </a:solidFill>
              </a:defRPr>
            </a:lvl3pPr>
            <a:lvl4pPr>
              <a:buClr>
                <a:schemeClr val="accent2"/>
              </a:buClr>
              <a:defRPr sz="2400">
                <a:solidFill>
                  <a:schemeClr val="tx1"/>
                </a:solidFill>
              </a:defRPr>
            </a:lvl4pPr>
            <a:lvl5pPr>
              <a:buClr>
                <a:schemeClr val="accent2"/>
              </a:buClr>
              <a:defRPr sz="2400">
                <a:solidFill>
                  <a:schemeClr val="tx1"/>
                </a:solidFill>
              </a:defRPr>
            </a:lvl5p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4" name="Triangle rectangle 23">
            <a:extLst>
              <a:ext uri="{FF2B5EF4-FFF2-40B4-BE49-F238E27FC236}">
                <a16:creationId xmlns:a16="http://schemas.microsoft.com/office/drawing/2014/main" id="{BD6ACE60-499D-41AB-89C4-D537D7C3D22A}"/>
              </a:ext>
            </a:extLst>
          </p:cNvPr>
          <p:cNvSpPr/>
          <p:nvPr userDrawn="1"/>
        </p:nvSpPr>
        <p:spPr>
          <a:xfrm flipH="1" flipV="1">
            <a:off x="2759529" y="-9"/>
            <a:ext cx="15528471" cy="8458209"/>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noProof="0" dirty="0"/>
          </a:p>
        </p:txBody>
      </p:sp>
      <p:sp>
        <p:nvSpPr>
          <p:cNvPr id="15" name="Espace réservé d’image 14">
            <a:extLst>
              <a:ext uri="{FF2B5EF4-FFF2-40B4-BE49-F238E27FC236}">
                <a16:creationId xmlns:a16="http://schemas.microsoft.com/office/drawing/2014/main" id="{FE1FADFB-0A3D-40F7-9B40-368DECD971E1}"/>
              </a:ext>
            </a:extLst>
          </p:cNvPr>
          <p:cNvSpPr>
            <a:spLocks noGrp="1"/>
          </p:cNvSpPr>
          <p:nvPr>
            <p:ph type="pic" sz="quarter" idx="10"/>
          </p:nvPr>
        </p:nvSpPr>
        <p:spPr>
          <a:xfrm>
            <a:off x="9563100" y="0"/>
            <a:ext cx="8724900" cy="10287000"/>
          </a:xfrm>
          <a:prstGeom prst="rect">
            <a:avLst/>
          </a:prstGeom>
          <a:solidFill>
            <a:schemeClr val="bg1">
              <a:lumMod val="85000"/>
            </a:schemeClr>
          </a:solidFill>
        </p:spPr>
        <p:txBody>
          <a:bodyPr wrap="square" rtlCol="0" anchor="ctr">
            <a:noAutofit/>
          </a:bodyPr>
          <a:lstStyle>
            <a:lvl1pPr marL="0" indent="0" algn="ctr">
              <a:buNone/>
              <a:defRPr>
                <a:solidFill>
                  <a:schemeClr val="tx1"/>
                </a:solidFill>
              </a:defRPr>
            </a:lvl1pPr>
          </a:lstStyle>
          <a:p>
            <a:pPr rtl="0"/>
            <a:r>
              <a:rPr lang="fr-FR" noProof="0" dirty="0"/>
              <a:t>Cliquez sur l’icône pour ajouter une image</a:t>
            </a:r>
          </a:p>
        </p:txBody>
      </p:sp>
      <p:cxnSp>
        <p:nvCxnSpPr>
          <p:cNvPr id="34" name="Connecteur droit 33">
            <a:extLst>
              <a:ext uri="{FF2B5EF4-FFF2-40B4-BE49-F238E27FC236}">
                <a16:creationId xmlns:a16="http://schemas.microsoft.com/office/drawing/2014/main" id="{1411C731-2333-41B0-927A-0A48EEC79964}"/>
              </a:ext>
            </a:extLst>
          </p:cNvPr>
          <p:cNvCxnSpPr>
            <a:cxnSpLocks/>
          </p:cNvCxnSpPr>
          <p:nvPr userDrawn="1"/>
        </p:nvCxnSpPr>
        <p:spPr>
          <a:xfrm flipV="1">
            <a:off x="9563100" y="7570616"/>
            <a:ext cx="2286861" cy="27051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797069" y="3845216"/>
            <a:ext cx="11013947" cy="913343"/>
          </a:xfrm>
          <a:prstGeom prst="rect">
            <a:avLst/>
          </a:prstGeom>
        </p:spPr>
        <p:txBody>
          <a:bodyPr rtlCol="0"/>
          <a:lstStyle>
            <a:lvl1pPr marL="0" indent="0">
              <a:buNone/>
              <a:defRPr sz="3000" spc="450">
                <a:solidFill>
                  <a:schemeClr val="accent6"/>
                </a:solidFill>
              </a:defRPr>
            </a:lvl1pPr>
            <a:lvl2pPr marL="685800" indent="0">
              <a:buNone/>
              <a:defRPr/>
            </a:lvl2pPr>
          </a:lstStyle>
          <a:p>
            <a:pPr lvl="0" rtl="0"/>
            <a:r>
              <a:rPr lang="fr-FR" noProof="0" dirty="0"/>
              <a:t>CLIQUEZ POUR LE STYLE DE SOUS-TITRE</a:t>
            </a:r>
          </a:p>
        </p:txBody>
      </p:sp>
      <p:sp>
        <p:nvSpPr>
          <p:cNvPr id="2" name="Titre 1" title="Titr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797067" y="1962726"/>
            <a:ext cx="11013933" cy="1823349"/>
          </a:xfrm>
          <a:prstGeom prst="rect">
            <a:avLst/>
          </a:prstGeom>
        </p:spPr>
        <p:txBody>
          <a:bodyPr rtlCol="0" anchor="b">
            <a:normAutofit/>
          </a:bodyPr>
          <a:lstStyle>
            <a:lvl1pPr>
              <a:defRPr sz="6600" b="1">
                <a:solidFill>
                  <a:schemeClr val="accent1"/>
                </a:solidFill>
              </a:defRPr>
            </a:lvl1pPr>
          </a:lstStyle>
          <a:p>
            <a:pPr rtl="0"/>
            <a:r>
              <a:rPr lang="fr-FR" noProof="0" dirty="0"/>
              <a:t>Cliquez pour modifier </a:t>
            </a:r>
            <a:br>
              <a:rPr lang="fr-FR" noProof="0" dirty="0"/>
            </a:br>
            <a:r>
              <a:rPr lang="fr-FR" noProof="0" dirty="0"/>
              <a:t>Style du titre du masque </a:t>
            </a:r>
          </a:p>
        </p:txBody>
      </p:sp>
      <p:sp>
        <p:nvSpPr>
          <p:cNvPr id="4" name="Espace réservé du pied de page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p>
            <a:pPr rtl="0"/>
            <a:r>
              <a:rPr lang="fr-FR" noProof="0" dirty="0"/>
              <a:t>Ajouter un pied de page</a:t>
            </a:r>
          </a:p>
        </p:txBody>
      </p:sp>
      <p:sp>
        <p:nvSpPr>
          <p:cNvPr id="6" name="Espace réservé du numéro de diapositive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68361906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position du texte 02">
    <p:spTree>
      <p:nvGrpSpPr>
        <p:cNvPr id="1" name=""/>
        <p:cNvGrpSpPr/>
        <p:nvPr/>
      </p:nvGrpSpPr>
      <p:grpSpPr>
        <a:xfrm>
          <a:off x="0" y="0"/>
          <a:ext cx="0" cy="0"/>
          <a:chOff x="0" y="0"/>
          <a:chExt cx="0" cy="0"/>
        </a:xfrm>
      </p:grpSpPr>
      <p:sp>
        <p:nvSpPr>
          <p:cNvPr id="35" name="Triangle rectangle 34">
            <a:extLst>
              <a:ext uri="{FF2B5EF4-FFF2-40B4-BE49-F238E27FC236}">
                <a16:creationId xmlns:a16="http://schemas.microsoft.com/office/drawing/2014/main" id="{805F1696-7D6B-4055-94C3-E4C179F63596}"/>
              </a:ext>
            </a:extLst>
          </p:cNvPr>
          <p:cNvSpPr/>
          <p:nvPr userDrawn="1"/>
        </p:nvSpPr>
        <p:spPr>
          <a:xfrm flipH="1" flipV="1">
            <a:off x="2759529" y="-9"/>
            <a:ext cx="15528471" cy="8458209"/>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noProof="0" dirty="0"/>
          </a:p>
        </p:txBody>
      </p:sp>
      <p:sp>
        <p:nvSpPr>
          <p:cNvPr id="18" name="Espace réservé d’image 17">
            <a:extLst>
              <a:ext uri="{FF2B5EF4-FFF2-40B4-BE49-F238E27FC236}">
                <a16:creationId xmlns:a16="http://schemas.microsoft.com/office/drawing/2014/main" id="{8B9EC3A9-7039-403A-9414-429521308AE7}"/>
              </a:ext>
            </a:extLst>
          </p:cNvPr>
          <p:cNvSpPr>
            <a:spLocks noGrp="1"/>
          </p:cNvSpPr>
          <p:nvPr>
            <p:ph type="pic" sz="quarter" idx="14"/>
          </p:nvPr>
        </p:nvSpPr>
        <p:spPr>
          <a:xfrm>
            <a:off x="9448802" y="1962151"/>
            <a:ext cx="8839197" cy="8324849"/>
          </a:xfrm>
          <a:prstGeom prst="rect">
            <a:avLst/>
          </a:prstGeom>
          <a:solidFill>
            <a:schemeClr val="bg1">
              <a:lumMod val="85000"/>
            </a:schemeClr>
          </a:solidFill>
        </p:spPr>
        <p:txBody>
          <a:bodyPr wrap="square" rIns="365760" rtlCol="0" anchor="ctr">
            <a:noAutofit/>
          </a:bodyPr>
          <a:lstStyle>
            <a:lvl1pPr marL="0" indent="0" algn="r">
              <a:buNone/>
              <a:defRPr>
                <a:solidFill>
                  <a:schemeClr val="tx1"/>
                </a:solidFill>
              </a:defRPr>
            </a:lvl1pPr>
          </a:lstStyle>
          <a:p>
            <a:pPr rtl="0"/>
            <a:r>
              <a:rPr lang="fr-FR" noProof="0" dirty="0"/>
              <a:t>Cliquez sur l’icône pour ajouter une image</a:t>
            </a:r>
          </a:p>
        </p:txBody>
      </p:sp>
      <p:sp>
        <p:nvSpPr>
          <p:cNvPr id="3" name="Espace réservé du contenu 2" title="Puces">
            <a:extLst>
              <a:ext uri="{FF2B5EF4-FFF2-40B4-BE49-F238E27FC236}">
                <a16:creationId xmlns:a16="http://schemas.microsoft.com/office/drawing/2014/main" id="{BFD7EA17-BE66-4636-9684-F93562587911}"/>
              </a:ext>
            </a:extLst>
          </p:cNvPr>
          <p:cNvSpPr>
            <a:spLocks noGrp="1"/>
          </p:cNvSpPr>
          <p:nvPr>
            <p:ph idx="1"/>
          </p:nvPr>
        </p:nvSpPr>
        <p:spPr>
          <a:xfrm>
            <a:off x="797068" y="4795373"/>
            <a:ext cx="7414244" cy="4437413"/>
          </a:xfrm>
          <a:prstGeom prst="rect">
            <a:avLst/>
          </a:prstGeom>
        </p:spPr>
        <p:txBody>
          <a:bodyPr rtlCol="0">
            <a:normAutofit/>
          </a:bodyPr>
          <a:lstStyle>
            <a:lvl1pPr>
              <a:buClr>
                <a:schemeClr val="accent2"/>
              </a:buClr>
              <a:defRPr sz="3600">
                <a:solidFill>
                  <a:schemeClr val="tx1"/>
                </a:solidFill>
              </a:defRPr>
            </a:lvl1pPr>
            <a:lvl2pPr>
              <a:buClr>
                <a:schemeClr val="accent2"/>
              </a:buClr>
              <a:defRPr sz="3000">
                <a:solidFill>
                  <a:schemeClr val="tx1"/>
                </a:solidFill>
              </a:defRPr>
            </a:lvl2pPr>
            <a:lvl3pPr>
              <a:buClr>
                <a:schemeClr val="accent2"/>
              </a:buClr>
              <a:defRPr sz="2700">
                <a:solidFill>
                  <a:schemeClr val="tx1"/>
                </a:solidFill>
              </a:defRPr>
            </a:lvl3pPr>
            <a:lvl4pPr>
              <a:buClr>
                <a:schemeClr val="accent2"/>
              </a:buClr>
              <a:defRPr sz="2400">
                <a:solidFill>
                  <a:schemeClr val="tx1"/>
                </a:solidFill>
              </a:defRPr>
            </a:lvl4pPr>
            <a:lvl5pPr>
              <a:buClr>
                <a:schemeClr val="accent2"/>
              </a:buClr>
              <a:defRPr sz="2400">
                <a:solidFill>
                  <a:schemeClr val="tx1"/>
                </a:solidFill>
              </a:defRPr>
            </a:lvl5p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5" name="Parallélogramme 24">
            <a:extLst>
              <a:ext uri="{FF2B5EF4-FFF2-40B4-BE49-F238E27FC236}">
                <a16:creationId xmlns:a16="http://schemas.microsoft.com/office/drawing/2014/main" id="{18C08F43-D42B-4CF1-912F-BC83D72AB415}"/>
              </a:ext>
            </a:extLst>
          </p:cNvPr>
          <p:cNvSpPr/>
          <p:nvPr userDrawn="1"/>
        </p:nvSpPr>
        <p:spPr>
          <a:xfrm flipH="1">
            <a:off x="4467225" y="-7"/>
            <a:ext cx="6181725" cy="1962158"/>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rtl="0"/>
            <a:endParaRPr lang="fr-FR" sz="2700" noProof="0" dirty="0"/>
          </a:p>
        </p:txBody>
      </p:sp>
      <p:cxnSp>
        <p:nvCxnSpPr>
          <p:cNvPr id="34" name="Connecteur droit 33">
            <a:extLst>
              <a:ext uri="{FF2B5EF4-FFF2-40B4-BE49-F238E27FC236}">
                <a16:creationId xmlns:a16="http://schemas.microsoft.com/office/drawing/2014/main" id="{1411C731-2333-41B0-927A-0A48EEC79964}"/>
              </a:ext>
            </a:extLst>
          </p:cNvPr>
          <p:cNvCxnSpPr>
            <a:cxnSpLocks/>
          </p:cNvCxnSpPr>
          <p:nvPr userDrawn="1"/>
        </p:nvCxnSpPr>
        <p:spPr>
          <a:xfrm flipV="1">
            <a:off x="15528472" y="1778178"/>
            <a:ext cx="2759528" cy="24509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Espace réservé du texte 4" title="Sous-titr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797069" y="3845216"/>
            <a:ext cx="11013932" cy="913343"/>
          </a:xfrm>
          <a:prstGeom prst="rect">
            <a:avLst/>
          </a:prstGeom>
        </p:spPr>
        <p:txBody>
          <a:bodyPr rtlCol="0"/>
          <a:lstStyle>
            <a:lvl1pPr marL="0" indent="0">
              <a:buNone/>
              <a:defRPr sz="3000" spc="450">
                <a:solidFill>
                  <a:schemeClr val="accent6"/>
                </a:solidFill>
              </a:defRPr>
            </a:lvl1pPr>
            <a:lvl2pPr marL="685800" indent="0">
              <a:buNone/>
              <a:defRPr/>
            </a:lvl2pPr>
          </a:lstStyle>
          <a:p>
            <a:pPr lvl="0" rtl="0"/>
            <a:r>
              <a:rPr lang="fr-FR" noProof="0" dirty="0"/>
              <a:t>CLIQUEZ POUR LE STYLE DE SOUS-TITRE</a:t>
            </a:r>
          </a:p>
        </p:txBody>
      </p:sp>
      <p:sp>
        <p:nvSpPr>
          <p:cNvPr id="19" name="Titre 1" title="Titre ">
            <a:extLst>
              <a:ext uri="{FF2B5EF4-FFF2-40B4-BE49-F238E27FC236}">
                <a16:creationId xmlns:a16="http://schemas.microsoft.com/office/drawing/2014/main" id="{2DB9D671-9FC8-4306-96B7-D9D585694B83}"/>
              </a:ext>
            </a:extLst>
          </p:cNvPr>
          <p:cNvSpPr>
            <a:spLocks noGrp="1"/>
          </p:cNvSpPr>
          <p:nvPr>
            <p:ph type="title" hasCustomPrompt="1"/>
          </p:nvPr>
        </p:nvSpPr>
        <p:spPr>
          <a:xfrm>
            <a:off x="797067" y="1962726"/>
            <a:ext cx="11013933" cy="1823349"/>
          </a:xfrm>
          <a:prstGeom prst="rect">
            <a:avLst/>
          </a:prstGeom>
        </p:spPr>
        <p:txBody>
          <a:bodyPr rtlCol="0" anchor="b">
            <a:normAutofit/>
          </a:bodyPr>
          <a:lstStyle>
            <a:lvl1pPr>
              <a:defRPr sz="6600" b="1">
                <a:solidFill>
                  <a:schemeClr val="accent1"/>
                </a:solidFill>
              </a:defRPr>
            </a:lvl1pPr>
          </a:lstStyle>
          <a:p>
            <a:pPr rtl="0"/>
            <a:r>
              <a:rPr lang="fr-FR" noProof="0" dirty="0"/>
              <a:t>Cliquez pour modifier </a:t>
            </a:r>
            <a:br>
              <a:rPr lang="fr-FR" noProof="0" dirty="0"/>
            </a:br>
            <a:r>
              <a:rPr lang="fr-FR" noProof="0" dirty="0"/>
              <a:t>Style du titre du masque </a:t>
            </a:r>
          </a:p>
        </p:txBody>
      </p:sp>
      <p:sp>
        <p:nvSpPr>
          <p:cNvPr id="2" name="Espace réservé du pied de page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p>
            <a:pPr rtl="0"/>
            <a:r>
              <a:rPr lang="fr-FR" noProof="0" dirty="0"/>
              <a:t>Ajouter un pied de page</a:t>
            </a:r>
          </a:p>
        </p:txBody>
      </p:sp>
      <p:sp>
        <p:nvSpPr>
          <p:cNvPr id="4" name="Espace réservé du numéro de diapositive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p>
            <a:pPr rtl="0"/>
            <a:fld id="{8699F50C-BE38-4BD0-BA84-9B090E1F2B9B}" type="slidenum">
              <a:rPr lang="fr-FR" noProof="0" smtClean="0"/>
              <a:t>‹N°›</a:t>
            </a:fld>
            <a:endParaRPr lang="fr-FR" noProof="0" dirty="0"/>
          </a:p>
        </p:txBody>
      </p:sp>
    </p:spTree>
    <p:extLst>
      <p:ext uri="{BB962C8B-B14F-4D97-AF65-F5344CB8AC3E}">
        <p14:creationId xmlns:p14="http://schemas.microsoft.com/office/powerpoint/2010/main" val="3924060892"/>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paraison avec sous-titre">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01AF1CF9-9F46-4541-8FF1-B9C53244EE1A}"/>
              </a:ext>
            </a:extLst>
          </p:cNvPr>
          <p:cNvCxnSpPr>
            <a:cxnSpLocks/>
          </p:cNvCxnSpPr>
          <p:nvPr userDrawn="1"/>
        </p:nvCxnSpPr>
        <p:spPr>
          <a:xfrm flipH="1" flipV="1">
            <a:off x="-13870" y="5450951"/>
            <a:ext cx="2868929" cy="235948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e 22">
            <a:extLst>
              <a:ext uri="{FF2B5EF4-FFF2-40B4-BE49-F238E27FC236}">
                <a16:creationId xmlns:a16="http://schemas.microsoft.com/office/drawing/2014/main" id="{AB0E1BA4-80FE-4826-BA2F-083C3A5BB7FA}"/>
              </a:ext>
            </a:extLst>
          </p:cNvPr>
          <p:cNvGrpSpPr/>
          <p:nvPr userDrawn="1"/>
        </p:nvGrpSpPr>
        <p:grpSpPr>
          <a:xfrm flipH="1">
            <a:off x="11341992" y="1"/>
            <a:ext cx="7247760" cy="5311511"/>
            <a:chOff x="-192127" y="-2"/>
            <a:chExt cx="4831840" cy="3367272"/>
          </a:xfrm>
        </p:grpSpPr>
        <p:sp>
          <p:nvSpPr>
            <p:cNvPr id="26" name="Bande diagonal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noProof="0" dirty="0">
                <a:solidFill>
                  <a:schemeClr val="tx1"/>
                </a:solidFill>
              </a:endParaRPr>
            </a:p>
          </p:txBody>
        </p:sp>
        <p:cxnSp>
          <p:nvCxnSpPr>
            <p:cNvPr id="28" name="Connecteur droit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élogramme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noProof="0" dirty="0"/>
            </a:p>
          </p:txBody>
        </p:sp>
      </p:grpSp>
      <p:sp>
        <p:nvSpPr>
          <p:cNvPr id="17" name="Espace réservé du texte 2">
            <a:extLst>
              <a:ext uri="{FF2B5EF4-FFF2-40B4-BE49-F238E27FC236}">
                <a16:creationId xmlns:a16="http://schemas.microsoft.com/office/drawing/2014/main" id="{B2E19FBD-2379-4B3B-910D-F51E007CB63F}"/>
              </a:ext>
            </a:extLst>
          </p:cNvPr>
          <p:cNvSpPr>
            <a:spLocks noGrp="1"/>
          </p:cNvSpPr>
          <p:nvPr userDrawn="1">
            <p:ph type="body" idx="1" hasCustomPrompt="1"/>
          </p:nvPr>
        </p:nvSpPr>
        <p:spPr>
          <a:xfrm>
            <a:off x="781047" y="3157332"/>
            <a:ext cx="8212935" cy="1171782"/>
          </a:xfrm>
          <a:prstGeom prst="rect">
            <a:avLst/>
          </a:prstGeom>
        </p:spPr>
        <p:txBody>
          <a:bodyPr rtlCol="0" anchor="b">
            <a:normAutofit/>
          </a:bodyPr>
          <a:lstStyle>
            <a:lvl1pPr marL="0" indent="0" rtl="0">
              <a:lnSpc>
                <a:spcPct val="100000"/>
              </a:lnSpc>
              <a:spcBef>
                <a:spcPts val="0"/>
              </a:spcBef>
              <a:buClr>
                <a:schemeClr val="accent2"/>
              </a:buClr>
              <a:buNone/>
              <a:defRPr sz="4200" b="1">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rtl="0">
              <a:buClr>
                <a:schemeClr val="accent2"/>
              </a:buClr>
            </a:pPr>
            <a:r>
              <a:rPr lang="fr-FR" noProof="0" dirty="0"/>
              <a:t>Modifiez les styles du texte</a:t>
            </a:r>
          </a:p>
        </p:txBody>
      </p:sp>
      <p:sp>
        <p:nvSpPr>
          <p:cNvPr id="18" name="Espace réservé du contenu 3" title="Puces">
            <a:extLst>
              <a:ext uri="{FF2B5EF4-FFF2-40B4-BE49-F238E27FC236}">
                <a16:creationId xmlns:a16="http://schemas.microsoft.com/office/drawing/2014/main" id="{8715E757-6584-4841-8154-C92E70E0CD6B}"/>
              </a:ext>
            </a:extLst>
          </p:cNvPr>
          <p:cNvSpPr>
            <a:spLocks noGrp="1"/>
          </p:cNvSpPr>
          <p:nvPr userDrawn="1">
            <p:ph sz="half" idx="13"/>
          </p:nvPr>
        </p:nvSpPr>
        <p:spPr>
          <a:xfrm>
            <a:off x="781047" y="4329114"/>
            <a:ext cx="8212935" cy="4848224"/>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fr-FR" noProof="0" dirty="0"/>
              <a:t>Modifiez les styles du texte</a:t>
            </a:r>
          </a:p>
          <a:p>
            <a:pPr lvl="1" rtl="0">
              <a:buClr>
                <a:schemeClr val="accent2"/>
              </a:buClr>
            </a:pPr>
            <a:r>
              <a:rPr lang="fr-FR" noProof="0" dirty="0"/>
              <a:t>Deuxième niveau</a:t>
            </a:r>
          </a:p>
          <a:p>
            <a:pPr lvl="2" rtl="0">
              <a:buClr>
                <a:schemeClr val="accent2"/>
              </a:buClr>
            </a:pPr>
            <a:r>
              <a:rPr lang="fr-FR" noProof="0" dirty="0"/>
              <a:t>Troisième niveau</a:t>
            </a:r>
          </a:p>
          <a:p>
            <a:pPr lvl="3" rtl="0">
              <a:buClr>
                <a:schemeClr val="accent2"/>
              </a:buClr>
            </a:pPr>
            <a:r>
              <a:rPr lang="fr-FR" noProof="0" dirty="0"/>
              <a:t>Quatrième niveau</a:t>
            </a:r>
          </a:p>
          <a:p>
            <a:pPr lvl="4" rtl="0">
              <a:buClr>
                <a:schemeClr val="accent2"/>
              </a:buClr>
            </a:pPr>
            <a:r>
              <a:rPr lang="fr-FR" noProof="0" dirty="0"/>
              <a:t>Cinquième niveau</a:t>
            </a:r>
          </a:p>
        </p:txBody>
      </p:sp>
      <p:sp>
        <p:nvSpPr>
          <p:cNvPr id="19" name="Espace réservé du texte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9280070" y="3157332"/>
            <a:ext cx="8213400" cy="1171782"/>
          </a:xfrm>
          <a:prstGeom prst="rect">
            <a:avLst/>
          </a:prstGeom>
        </p:spPr>
        <p:txBody>
          <a:bodyPr rtlCol="0" anchor="b">
            <a:normAutofit/>
          </a:bodyPr>
          <a:lstStyle>
            <a:lvl1pPr marL="0" indent="0">
              <a:lnSpc>
                <a:spcPct val="100000"/>
              </a:lnSpc>
              <a:buNone/>
              <a:defRPr sz="4200" b="1">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rtl="0"/>
            <a:r>
              <a:rPr lang="fr-FR" noProof="0" dirty="0"/>
              <a:t>Modifiez les styles du texte</a:t>
            </a:r>
          </a:p>
        </p:txBody>
      </p:sp>
      <p:sp>
        <p:nvSpPr>
          <p:cNvPr id="20" name="Espace réservé du contenu 5" title="Puces">
            <a:extLst>
              <a:ext uri="{FF2B5EF4-FFF2-40B4-BE49-F238E27FC236}">
                <a16:creationId xmlns:a16="http://schemas.microsoft.com/office/drawing/2014/main" id="{D957FBD7-2C3C-4DD1-954F-DF1E007BE590}"/>
              </a:ext>
            </a:extLst>
          </p:cNvPr>
          <p:cNvSpPr>
            <a:spLocks noGrp="1"/>
          </p:cNvSpPr>
          <p:nvPr userDrawn="1">
            <p:ph sz="quarter" idx="15"/>
          </p:nvPr>
        </p:nvSpPr>
        <p:spPr>
          <a:xfrm>
            <a:off x="9280070" y="4329114"/>
            <a:ext cx="8213400" cy="4848224"/>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fr-FR" noProof="0" dirty="0"/>
              <a:t>Modifiez les styles du texte</a:t>
            </a:r>
          </a:p>
          <a:p>
            <a:pPr lvl="1" rtl="0">
              <a:buClr>
                <a:schemeClr val="accent2"/>
              </a:buClr>
            </a:pPr>
            <a:r>
              <a:rPr lang="fr-FR" noProof="0" dirty="0"/>
              <a:t>Deuxième niveau</a:t>
            </a:r>
          </a:p>
          <a:p>
            <a:pPr lvl="2" rtl="0">
              <a:buClr>
                <a:schemeClr val="accent2"/>
              </a:buClr>
            </a:pPr>
            <a:r>
              <a:rPr lang="fr-FR" noProof="0" dirty="0"/>
              <a:t>Troisième niveau</a:t>
            </a:r>
          </a:p>
          <a:p>
            <a:pPr lvl="3" rtl="0">
              <a:buClr>
                <a:schemeClr val="accent2"/>
              </a:buClr>
            </a:pPr>
            <a:r>
              <a:rPr lang="fr-FR" noProof="0" dirty="0"/>
              <a:t>Quatrième niveau</a:t>
            </a:r>
          </a:p>
          <a:p>
            <a:pPr lvl="4" rtl="0">
              <a:buClr>
                <a:schemeClr val="accent2"/>
              </a:buClr>
            </a:pPr>
            <a:r>
              <a:rPr lang="fr-FR" noProof="0" dirty="0"/>
              <a:t>Cinquième niveau</a:t>
            </a:r>
          </a:p>
        </p:txBody>
      </p:sp>
      <p:sp>
        <p:nvSpPr>
          <p:cNvPr id="24" name="Espace réservé du texte 4" title="Sous-titr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780740" y="2065399"/>
            <a:ext cx="11052894" cy="913343"/>
          </a:xfrm>
          <a:prstGeom prst="rect">
            <a:avLst/>
          </a:prstGeom>
        </p:spPr>
        <p:txBody>
          <a:bodyPr rtlCol="0"/>
          <a:lstStyle>
            <a:lvl1pPr marL="0" indent="0">
              <a:buNone/>
              <a:defRPr sz="3000" spc="450">
                <a:solidFill>
                  <a:schemeClr val="accent6"/>
                </a:solidFill>
              </a:defRPr>
            </a:lvl1pPr>
            <a:lvl2pPr marL="685800" indent="0">
              <a:buNone/>
              <a:defRPr/>
            </a:lvl2pPr>
          </a:lstStyle>
          <a:p>
            <a:pPr lvl="0" rtl="0"/>
            <a:r>
              <a:rPr lang="fr-FR" noProof="0" dirty="0"/>
              <a:t>CLIQUEZ POUR LE STYLE DE SOUS-TITRE</a:t>
            </a:r>
          </a:p>
        </p:txBody>
      </p:sp>
      <p:sp>
        <p:nvSpPr>
          <p:cNvPr id="25" name="Zone de texte 24">
            <a:extLst>
              <a:ext uri="{FF2B5EF4-FFF2-40B4-BE49-F238E27FC236}">
                <a16:creationId xmlns:a16="http://schemas.microsoft.com/office/drawing/2014/main" id="{F0BB4D3D-930C-4FF4-BB7C-2CB24208150C}"/>
              </a:ext>
            </a:extLst>
          </p:cNvPr>
          <p:cNvSpPr txBox="1"/>
          <p:nvPr userDrawn="1"/>
        </p:nvSpPr>
        <p:spPr>
          <a:xfrm>
            <a:off x="16608568" y="353599"/>
            <a:ext cx="1128835" cy="877163"/>
          </a:xfrm>
          <a:prstGeom prst="rect">
            <a:avLst/>
          </a:prstGeom>
          <a:noFill/>
        </p:spPr>
        <p:txBody>
          <a:bodyPr wrap="none" rtlCol="0">
            <a:spAutoFit/>
          </a:bodyPr>
          <a:lstStyle/>
          <a:p>
            <a:pPr rtl="0"/>
            <a:r>
              <a:rPr lang="fr-FR" sz="5100" b="1" noProof="0" dirty="0">
                <a:solidFill>
                  <a:schemeClr val="accent1"/>
                </a:solidFill>
                <a:latin typeface="Arial Black" panose="020B0A04020102020204" pitchFamily="34" charset="0"/>
              </a:rPr>
              <a:t>FR</a:t>
            </a:r>
          </a:p>
        </p:txBody>
      </p:sp>
      <p:sp>
        <p:nvSpPr>
          <p:cNvPr id="36" name="Parallélogramme 35">
            <a:extLst>
              <a:ext uri="{FF2B5EF4-FFF2-40B4-BE49-F238E27FC236}">
                <a16:creationId xmlns:a16="http://schemas.microsoft.com/office/drawing/2014/main" id="{4EBB76E7-943E-4038-B700-114F66FBC609}"/>
              </a:ext>
            </a:extLst>
          </p:cNvPr>
          <p:cNvSpPr/>
          <p:nvPr userDrawn="1"/>
        </p:nvSpPr>
        <p:spPr>
          <a:xfrm flipH="1">
            <a:off x="10019862" y="2"/>
            <a:ext cx="2171700" cy="958596"/>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lvl="0" algn="ctr" rtl="0"/>
            <a:endParaRPr lang="fr-FR" sz="2700" noProof="0" dirty="0"/>
          </a:p>
        </p:txBody>
      </p:sp>
      <p:sp>
        <p:nvSpPr>
          <p:cNvPr id="2" name="Espace réservé du pied de page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fr-FR" noProof="0" dirty="0"/>
              <a:t>Ajouter un pied de page</a:t>
            </a:r>
          </a:p>
        </p:txBody>
      </p:sp>
      <p:sp>
        <p:nvSpPr>
          <p:cNvPr id="3" name="Espace réservé du numéro de diapositive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fr-FR" noProof="0" smtClean="0"/>
              <a:t>‹N°›</a:t>
            </a:fld>
            <a:endParaRPr lang="fr-FR" noProof="0" dirty="0"/>
          </a:p>
        </p:txBody>
      </p:sp>
      <p:sp>
        <p:nvSpPr>
          <p:cNvPr id="27" name="Titre 1" title="Titr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778017" y="313543"/>
            <a:ext cx="12499833" cy="1721954"/>
          </a:xfrm>
          <a:prstGeom prst="rect">
            <a:avLst/>
          </a:prstGeom>
        </p:spPr>
        <p:txBody>
          <a:bodyPr bIns="0" rtlCol="0" anchor="b">
            <a:normAutofit/>
          </a:bodyPr>
          <a:lstStyle>
            <a:lvl1pPr>
              <a:defRPr sz="6600" b="1">
                <a:solidFill>
                  <a:schemeClr val="accent1"/>
                </a:solidFill>
              </a:defRPr>
            </a:lvl1pPr>
          </a:lstStyle>
          <a:p>
            <a:pPr rtl="0"/>
            <a:r>
              <a:rPr lang="fr-FR" noProof="0" dirty="0"/>
              <a:t>Cliquez pour modifier le style du titre du masque </a:t>
            </a:r>
          </a:p>
        </p:txBody>
      </p:sp>
    </p:spTree>
    <p:extLst>
      <p:ext uri="{BB962C8B-B14F-4D97-AF65-F5344CB8AC3E}">
        <p14:creationId xmlns:p14="http://schemas.microsoft.com/office/powerpoint/2010/main" val="967158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erci">
    <p:spTree>
      <p:nvGrpSpPr>
        <p:cNvPr id="1" name=""/>
        <p:cNvGrpSpPr/>
        <p:nvPr/>
      </p:nvGrpSpPr>
      <p:grpSpPr>
        <a:xfrm>
          <a:off x="0" y="0"/>
          <a:ext cx="0" cy="0"/>
          <a:chOff x="0" y="0"/>
          <a:chExt cx="0" cy="0"/>
        </a:xfrm>
      </p:grpSpPr>
      <p:sp>
        <p:nvSpPr>
          <p:cNvPr id="2" name="Titre 1" title="Titre">
            <a:extLst>
              <a:ext uri="{FF2B5EF4-FFF2-40B4-BE49-F238E27FC236}">
                <a16:creationId xmlns:a16="http://schemas.microsoft.com/office/drawing/2014/main" id="{A648E0EA-49ED-4F2D-A107-8FCE6301FC88}"/>
              </a:ext>
            </a:extLst>
          </p:cNvPr>
          <p:cNvSpPr>
            <a:spLocks noGrp="1"/>
          </p:cNvSpPr>
          <p:nvPr>
            <p:ph type="ctrTitle" hasCustomPrompt="1"/>
          </p:nvPr>
        </p:nvSpPr>
        <p:spPr>
          <a:xfrm>
            <a:off x="9563582" y="2731533"/>
            <a:ext cx="7280360" cy="2424378"/>
          </a:xfrm>
          <a:prstGeom prst="rect">
            <a:avLst/>
          </a:prstGeom>
        </p:spPr>
        <p:txBody>
          <a:bodyPr rtlCol="0" anchor="b">
            <a:normAutofit/>
          </a:bodyPr>
          <a:lstStyle>
            <a:lvl1pPr algn="l">
              <a:defRPr sz="6450" b="1">
                <a:solidFill>
                  <a:schemeClr val="accent1"/>
                </a:solidFill>
              </a:defRPr>
            </a:lvl1pPr>
          </a:lstStyle>
          <a:p>
            <a:pPr rtl="0"/>
            <a:r>
              <a:rPr lang="fr-FR" noProof="0" dirty="0"/>
              <a:t>Cliquez pour modifier le style du titre du masque</a:t>
            </a:r>
          </a:p>
        </p:txBody>
      </p:sp>
      <p:sp>
        <p:nvSpPr>
          <p:cNvPr id="9" name="Espace réservé du texte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10234394" y="5191745"/>
            <a:ext cx="5168673" cy="432000"/>
          </a:xfrm>
          <a:prstGeom prst="rect">
            <a:avLst/>
          </a:prstGeom>
        </p:spPr>
        <p:txBody>
          <a:bodyPr rtlCol="0"/>
          <a:lstStyle>
            <a:lvl1pPr marL="0" indent="0">
              <a:buNone/>
              <a:defRPr sz="2700">
                <a:latin typeface="+mn-lt"/>
                <a:cs typeface="Calibri Light" panose="020F0302020204030204" pitchFamily="34" charset="0"/>
              </a:defRPr>
            </a:lvl1pPr>
          </a:lstStyle>
          <a:p>
            <a:pPr rtl="0"/>
            <a:r>
              <a:rPr lang="fr-FR" noProof="0" dirty="0"/>
              <a:t>Nom</a:t>
            </a:r>
          </a:p>
        </p:txBody>
      </p:sp>
      <p:sp>
        <p:nvSpPr>
          <p:cNvPr id="10" name="Espace réservé du texte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10234394" y="5759177"/>
            <a:ext cx="5168673" cy="432000"/>
          </a:xfrm>
          <a:prstGeom prst="rect">
            <a:avLst/>
          </a:prstGeom>
        </p:spPr>
        <p:txBody>
          <a:bodyPr rtlCol="0"/>
          <a:lstStyle>
            <a:lvl1pPr marL="0" indent="0">
              <a:buNone/>
              <a:defRPr sz="2700">
                <a:latin typeface="+mn-lt"/>
                <a:cs typeface="Calibri Light" panose="020F0302020204030204" pitchFamily="34" charset="0"/>
              </a:defRPr>
            </a:lvl1pPr>
          </a:lstStyle>
          <a:p>
            <a:pPr rtl="0"/>
            <a:r>
              <a:rPr lang="fr-FR" noProof="0" dirty="0"/>
              <a:t>Numéro de téléphone</a:t>
            </a:r>
          </a:p>
        </p:txBody>
      </p:sp>
      <p:sp>
        <p:nvSpPr>
          <p:cNvPr id="11" name="Espace réservé du texte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10234393" y="6325004"/>
            <a:ext cx="5168675" cy="433605"/>
          </a:xfrm>
          <a:prstGeom prst="rect">
            <a:avLst/>
          </a:prstGeom>
        </p:spPr>
        <p:txBody>
          <a:bodyPr rtlCol="0"/>
          <a:lstStyle>
            <a:lvl1pPr marL="0" indent="0">
              <a:buNone/>
              <a:defRPr sz="2700">
                <a:latin typeface="+mn-lt"/>
                <a:cs typeface="Calibri Light" panose="020F0302020204030204" pitchFamily="34" charset="0"/>
              </a:defRPr>
            </a:lvl1pPr>
          </a:lstStyle>
          <a:p>
            <a:pPr rtl="0"/>
            <a:r>
              <a:rPr lang="fr-FR" noProof="0" dirty="0"/>
              <a:t>E-mail </a:t>
            </a:r>
          </a:p>
        </p:txBody>
      </p:sp>
      <p:sp>
        <p:nvSpPr>
          <p:cNvPr id="13" name="Espace réservé du texte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10234394" y="6892436"/>
            <a:ext cx="5168673" cy="432000"/>
          </a:xfrm>
          <a:prstGeom prst="rect">
            <a:avLst/>
          </a:prstGeom>
        </p:spPr>
        <p:txBody>
          <a:bodyPr rtlCol="0"/>
          <a:lstStyle>
            <a:lvl1pPr marL="0" indent="0">
              <a:buNone/>
              <a:defRPr sz="2700">
                <a:latin typeface="+mn-lt"/>
                <a:cs typeface="Calibri Light" panose="020F0302020204030204" pitchFamily="34" charset="0"/>
              </a:defRPr>
            </a:lvl1pPr>
          </a:lstStyle>
          <a:p>
            <a:pPr rtl="0"/>
            <a:r>
              <a:rPr lang="fr-FR" noProof="0" dirty="0"/>
              <a:t>Site web de l’entreprise</a:t>
            </a:r>
          </a:p>
        </p:txBody>
      </p:sp>
      <p:sp>
        <p:nvSpPr>
          <p:cNvPr id="14" name="Forme 4157">
            <a:extLst>
              <a:ext uri="{FF2B5EF4-FFF2-40B4-BE49-F238E27FC236}">
                <a16:creationId xmlns:a16="http://schemas.microsoft.com/office/drawing/2014/main" id="{A30A8F28-98F4-425F-A750-78192A157DF4}"/>
              </a:ext>
            </a:extLst>
          </p:cNvPr>
          <p:cNvSpPr/>
          <p:nvPr userDrawn="1"/>
        </p:nvSpPr>
        <p:spPr>
          <a:xfrm>
            <a:off x="9688408" y="5257871"/>
            <a:ext cx="388313" cy="388313"/>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57150" tIns="57150" rIns="57150" bIns="57150" rtlCol="0" anchor="ctr"/>
          <a:lstStyle/>
          <a:p>
            <a:pPr algn="ctr" defTabSz="6858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sz="4500" noProof="0" dirty="0"/>
          </a:p>
        </p:txBody>
      </p:sp>
      <p:sp>
        <p:nvSpPr>
          <p:cNvPr id="15" name="Forme 4186">
            <a:extLst>
              <a:ext uri="{FF2B5EF4-FFF2-40B4-BE49-F238E27FC236}">
                <a16:creationId xmlns:a16="http://schemas.microsoft.com/office/drawing/2014/main" id="{2F84D399-8148-4E86-A1E4-BE7D1D81383A}"/>
              </a:ext>
            </a:extLst>
          </p:cNvPr>
          <p:cNvSpPr/>
          <p:nvPr userDrawn="1"/>
        </p:nvSpPr>
        <p:spPr>
          <a:xfrm>
            <a:off x="9761434" y="5846980"/>
            <a:ext cx="242261" cy="444143"/>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57150" tIns="57150" rIns="57150" bIns="57150" rtlCol="0" anchor="ctr"/>
          <a:lstStyle/>
          <a:p>
            <a:pPr algn="ctr" defTabSz="6858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sz="4500" noProof="0" dirty="0"/>
          </a:p>
        </p:txBody>
      </p:sp>
      <p:sp>
        <p:nvSpPr>
          <p:cNvPr id="19" name="Forme 4379">
            <a:extLst>
              <a:ext uri="{FF2B5EF4-FFF2-40B4-BE49-F238E27FC236}">
                <a16:creationId xmlns:a16="http://schemas.microsoft.com/office/drawing/2014/main" id="{E4408FF8-E342-42F8-BBE9-1220822B5E99}"/>
              </a:ext>
            </a:extLst>
          </p:cNvPr>
          <p:cNvSpPr/>
          <p:nvPr userDrawn="1"/>
        </p:nvSpPr>
        <p:spPr>
          <a:xfrm>
            <a:off x="9688408" y="6491918"/>
            <a:ext cx="388313" cy="28241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57150" tIns="57150" rIns="57150" bIns="57150" rtlCol="0" anchor="ctr"/>
          <a:lstStyle/>
          <a:p>
            <a:pPr algn="ctr" defTabSz="6858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sz="4500" noProof="0" dirty="0"/>
          </a:p>
        </p:txBody>
      </p:sp>
      <p:sp>
        <p:nvSpPr>
          <p:cNvPr id="20" name="Forme 4487">
            <a:extLst>
              <a:ext uri="{FF2B5EF4-FFF2-40B4-BE49-F238E27FC236}">
                <a16:creationId xmlns:a16="http://schemas.microsoft.com/office/drawing/2014/main" id="{11D27456-C005-4109-9E74-0B692200A0B3}"/>
              </a:ext>
            </a:extLst>
          </p:cNvPr>
          <p:cNvSpPr/>
          <p:nvPr userDrawn="1"/>
        </p:nvSpPr>
        <p:spPr>
          <a:xfrm>
            <a:off x="9707574" y="6975123"/>
            <a:ext cx="349977" cy="349977"/>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57150" tIns="57150" rIns="57150" bIns="57150" rtlCol="0" anchor="ctr"/>
          <a:lstStyle/>
          <a:p>
            <a:pPr algn="ctr" defTabSz="6858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fr-FR" sz="4500" noProof="0" dirty="0"/>
          </a:p>
        </p:txBody>
      </p:sp>
      <p:sp>
        <p:nvSpPr>
          <p:cNvPr id="21" name="Triangle rectangle 20">
            <a:extLst>
              <a:ext uri="{FF2B5EF4-FFF2-40B4-BE49-F238E27FC236}">
                <a16:creationId xmlns:a16="http://schemas.microsoft.com/office/drawing/2014/main" id="{FDDD2B84-3CB9-4567-8C91-C538E8A1C89F}"/>
              </a:ext>
            </a:extLst>
          </p:cNvPr>
          <p:cNvSpPr/>
          <p:nvPr userDrawn="1"/>
        </p:nvSpPr>
        <p:spPr>
          <a:xfrm flipV="1">
            <a:off x="0" y="-9"/>
            <a:ext cx="15937992" cy="810616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noProof="0" dirty="0"/>
          </a:p>
        </p:txBody>
      </p:sp>
      <p:cxnSp>
        <p:nvCxnSpPr>
          <p:cNvPr id="22" name="Connecteur droit 21">
            <a:extLst>
              <a:ext uri="{FF2B5EF4-FFF2-40B4-BE49-F238E27FC236}">
                <a16:creationId xmlns:a16="http://schemas.microsoft.com/office/drawing/2014/main" id="{34EF3020-1476-41B1-9FE7-B476A25C53D3}"/>
              </a:ext>
            </a:extLst>
          </p:cNvPr>
          <p:cNvCxnSpPr>
            <a:cxnSpLocks/>
          </p:cNvCxnSpPr>
          <p:nvPr userDrawn="1"/>
        </p:nvCxnSpPr>
        <p:spPr>
          <a:xfrm flipV="1">
            <a:off x="0" y="0"/>
            <a:ext cx="9046029" cy="45066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B1B64EC3-B232-415D-8E27-EB3E24D13922}"/>
              </a:ext>
            </a:extLst>
          </p:cNvPr>
          <p:cNvCxnSpPr>
            <a:cxnSpLocks/>
          </p:cNvCxnSpPr>
          <p:nvPr userDrawn="1"/>
        </p:nvCxnSpPr>
        <p:spPr>
          <a:xfrm flipV="1">
            <a:off x="13506451" y="5886448"/>
            <a:ext cx="4781550" cy="25336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2261CE2F-F199-4242-AC6C-692676B81FF1}"/>
              </a:ext>
            </a:extLst>
          </p:cNvPr>
          <p:cNvCxnSpPr>
            <a:cxnSpLocks/>
          </p:cNvCxnSpPr>
          <p:nvPr userDrawn="1"/>
        </p:nvCxnSpPr>
        <p:spPr>
          <a:xfrm flipV="1">
            <a:off x="-26755" y="7050024"/>
            <a:ext cx="2879684" cy="15015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Espace réservé d’image 24">
            <a:extLst>
              <a:ext uri="{FF2B5EF4-FFF2-40B4-BE49-F238E27FC236}">
                <a16:creationId xmlns:a16="http://schemas.microsoft.com/office/drawing/2014/main" id="{89C0506D-0CA6-4583-9D04-24E7F4D16AD8}"/>
              </a:ext>
            </a:extLst>
          </p:cNvPr>
          <p:cNvSpPr>
            <a:spLocks noGrp="1"/>
          </p:cNvSpPr>
          <p:nvPr>
            <p:ph type="pic" sz="quarter" idx="13"/>
          </p:nvPr>
        </p:nvSpPr>
        <p:spPr>
          <a:xfrm>
            <a:off x="2525098" y="1291417"/>
            <a:ext cx="6642785" cy="7705634"/>
          </a:xfrm>
          <a:prstGeom prst="rect">
            <a:avLst/>
          </a:prstGeom>
        </p:spPr>
        <p:txBody>
          <a:bodyPr wrap="square" rtlCol="0" anchor="ctr">
            <a:noAutofit/>
          </a:bodyPr>
          <a:lstStyle>
            <a:lvl1pPr marL="0" indent="0" algn="ctr">
              <a:buNone/>
              <a:defRPr>
                <a:solidFill>
                  <a:schemeClr val="tx1"/>
                </a:solidFill>
              </a:defRPr>
            </a:lvl1pPr>
          </a:lstStyle>
          <a:p>
            <a:pPr rtl="0"/>
            <a:r>
              <a:rPr lang="fr-FR" noProof="0" dirty="0"/>
              <a:t>Cliquez sur l’icône pour ajouter une image</a:t>
            </a:r>
          </a:p>
        </p:txBody>
      </p:sp>
    </p:spTree>
    <p:extLst>
      <p:ext uri="{BB962C8B-B14F-4D97-AF65-F5344CB8AC3E}">
        <p14:creationId xmlns:p14="http://schemas.microsoft.com/office/powerpoint/2010/main" val="178791783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2344400" y="1485900"/>
            <a:ext cx="3048000" cy="25908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18"/>
            <a:ext cx="9601200" cy="10269682"/>
          </a:xfrm>
          <a:prstGeom prst="rect">
            <a:avLst/>
          </a:prstGeom>
        </p:spPr>
      </p:pic>
      <p:graphicFrame>
        <p:nvGraphicFramePr>
          <p:cNvPr id="6" name="Diagramme 5"/>
          <p:cNvGraphicFramePr/>
          <p:nvPr>
            <p:extLst>
              <p:ext uri="{D42A27DB-BD31-4B8C-83A1-F6EECF244321}">
                <p14:modId xmlns:p14="http://schemas.microsoft.com/office/powerpoint/2010/main" val="961670591"/>
              </p:ext>
            </p:extLst>
          </p:nvPr>
        </p:nvGraphicFramePr>
        <p:xfrm>
          <a:off x="9753600" y="4152900"/>
          <a:ext cx="8305800" cy="43397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8345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507796" y="265308"/>
            <a:ext cx="5463515" cy="1093386"/>
          </a:xfr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lstStyle/>
          <a:p>
            <a:pPr rtl="0"/>
            <a:r>
              <a:rPr lang="fr-FR"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n-cs"/>
              </a:rPr>
              <a:t>EXPLORATION</a:t>
            </a:r>
          </a:p>
        </p:txBody>
      </p:sp>
      <p:sp>
        <p:nvSpPr>
          <p:cNvPr id="17" name="Espace réservé du texte 16">
            <a:extLst>
              <a:ext uri="{FF2B5EF4-FFF2-40B4-BE49-F238E27FC236}">
                <a16:creationId xmlns:a16="http://schemas.microsoft.com/office/drawing/2014/main" id="{640A3223-3DA3-4CF2-82B6-1447667547BD}"/>
              </a:ext>
            </a:extLst>
          </p:cNvPr>
          <p:cNvSpPr>
            <a:spLocks noGrp="1"/>
          </p:cNvSpPr>
          <p:nvPr>
            <p:ph type="body" sz="quarter" idx="14"/>
          </p:nvPr>
        </p:nvSpPr>
        <p:spPr>
          <a:xfrm>
            <a:off x="457200" y="1485900"/>
            <a:ext cx="11676389" cy="498764"/>
          </a:xfrm>
        </p:spPr>
        <p:txBody>
          <a:bodyPr rtlCol="0">
            <a:normAutofit lnSpcReduction="10000"/>
          </a:bodyPr>
          <a:lstStyle/>
          <a:p>
            <a:r>
              <a:rPr lang="fr-FR" sz="2700" dirty="0"/>
              <a:t>Relation </a:t>
            </a:r>
            <a:r>
              <a:rPr lang="fr-FR" sz="2700" dirty="0" smtClean="0"/>
              <a:t> </a:t>
            </a:r>
            <a:r>
              <a:rPr lang="fr-FR" sz="2700" dirty="0"/>
              <a:t>entre la variable cible et les variables explicatives quantitatives</a:t>
            </a:r>
          </a:p>
        </p:txBody>
      </p:sp>
      <p:pic>
        <p:nvPicPr>
          <p:cNvPr id="9" name="Image 8"/>
          <p:cNvPicPr>
            <a:picLocks noChangeAspect="1"/>
          </p:cNvPicPr>
          <p:nvPr/>
        </p:nvPicPr>
        <p:blipFill>
          <a:blip r:embed="rId3"/>
          <a:stretch>
            <a:fillRect/>
          </a:stretch>
        </p:blipFill>
        <p:spPr>
          <a:xfrm>
            <a:off x="16720457" y="236492"/>
            <a:ext cx="1028700" cy="912473"/>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9" y="2171700"/>
            <a:ext cx="9525000" cy="388620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2019300"/>
            <a:ext cx="8686800" cy="419100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7900"/>
            <a:ext cx="9677400" cy="3962400"/>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7400" y="6134100"/>
            <a:ext cx="8610600" cy="4152900"/>
          </a:xfrm>
          <a:prstGeom prst="rect">
            <a:avLst/>
          </a:prstGeom>
        </p:spPr>
      </p:pic>
    </p:spTree>
    <p:extLst>
      <p:ext uri="{BB962C8B-B14F-4D97-AF65-F5344CB8AC3E}">
        <p14:creationId xmlns:p14="http://schemas.microsoft.com/office/powerpoint/2010/main" val="232169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507796" y="265308"/>
            <a:ext cx="5463515" cy="1093386"/>
          </a:xfr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lstStyle/>
          <a:p>
            <a:pPr rtl="0"/>
            <a:r>
              <a:rPr lang="fr-FR"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n-cs"/>
              </a:rPr>
              <a:t>EXPLORATION</a:t>
            </a:r>
          </a:p>
        </p:txBody>
      </p:sp>
      <p:sp>
        <p:nvSpPr>
          <p:cNvPr id="17" name="Espace réservé du texte 16">
            <a:extLst>
              <a:ext uri="{FF2B5EF4-FFF2-40B4-BE49-F238E27FC236}">
                <a16:creationId xmlns:a16="http://schemas.microsoft.com/office/drawing/2014/main" id="{640A3223-3DA3-4CF2-82B6-1447667547BD}"/>
              </a:ext>
            </a:extLst>
          </p:cNvPr>
          <p:cNvSpPr>
            <a:spLocks noGrp="1"/>
          </p:cNvSpPr>
          <p:nvPr>
            <p:ph type="body" sz="quarter" idx="14"/>
          </p:nvPr>
        </p:nvSpPr>
        <p:spPr>
          <a:xfrm>
            <a:off x="457200" y="1485900"/>
            <a:ext cx="11676389" cy="498764"/>
          </a:xfrm>
        </p:spPr>
        <p:txBody>
          <a:bodyPr rtlCol="0">
            <a:normAutofit lnSpcReduction="10000"/>
          </a:bodyPr>
          <a:lstStyle/>
          <a:p>
            <a:r>
              <a:rPr lang="fr-FR" sz="2700" dirty="0"/>
              <a:t>Relation </a:t>
            </a:r>
            <a:r>
              <a:rPr lang="fr-FR" sz="2700" dirty="0" smtClean="0"/>
              <a:t> </a:t>
            </a:r>
            <a:r>
              <a:rPr lang="fr-FR" sz="2700" dirty="0"/>
              <a:t>entre la variable cible et les </a:t>
            </a:r>
            <a:r>
              <a:rPr lang="fr-FR" sz="2700" dirty="0" smtClean="0"/>
              <a:t>variables qualitatives </a:t>
            </a:r>
            <a:endParaRPr lang="fr-FR" sz="2700" dirty="0"/>
          </a:p>
        </p:txBody>
      </p:sp>
      <p:pic>
        <p:nvPicPr>
          <p:cNvPr id="9" name="Image 8"/>
          <p:cNvPicPr>
            <a:picLocks noChangeAspect="1"/>
          </p:cNvPicPr>
          <p:nvPr/>
        </p:nvPicPr>
        <p:blipFill>
          <a:blip r:embed="rId3"/>
          <a:stretch>
            <a:fillRect/>
          </a:stretch>
        </p:blipFill>
        <p:spPr>
          <a:xfrm>
            <a:off x="16720457" y="236492"/>
            <a:ext cx="1028700" cy="912473"/>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43100"/>
            <a:ext cx="10287000" cy="8343900"/>
          </a:xfrm>
          <a:prstGeom prst="rect">
            <a:avLst/>
          </a:prstGeom>
        </p:spPr>
      </p:pic>
      <p:sp>
        <p:nvSpPr>
          <p:cNvPr id="3" name="ZoneTexte 2"/>
          <p:cNvSpPr txBox="1"/>
          <p:nvPr/>
        </p:nvSpPr>
        <p:spPr>
          <a:xfrm>
            <a:off x="9067800" y="3771900"/>
            <a:ext cx="7772400" cy="6093976"/>
          </a:xfrm>
          <a:prstGeom prst="rect">
            <a:avLst/>
          </a:prstGeom>
          <a:noFill/>
        </p:spPr>
        <p:txBody>
          <a:bodyPr wrap="square" rtlCol="0">
            <a:spAutoFit/>
          </a:bodyPr>
          <a:lstStyle/>
          <a:p>
            <a:r>
              <a:rPr lang="fr-FR" sz="3000" dirty="0"/>
              <a:t>- </a:t>
            </a:r>
            <a:r>
              <a:rPr lang="fr-FR" sz="3000" b="1" dirty="0" smtClean="0"/>
              <a:t>Geography</a:t>
            </a:r>
            <a:r>
              <a:rPr lang="fr-FR" sz="3000" dirty="0" smtClean="0"/>
              <a:t>: </a:t>
            </a:r>
            <a:r>
              <a:rPr lang="fr-FR" sz="3000" dirty="0"/>
              <a:t>Nous remarquons que le taux de sortie le plus élevé pour les pays est celui de  </a:t>
            </a:r>
            <a:r>
              <a:rPr lang="fr-FR" sz="3000" dirty="0" smtClean="0"/>
              <a:t>l'Allemagne, </a:t>
            </a:r>
            <a:r>
              <a:rPr lang="fr-FR" sz="3000" dirty="0"/>
              <a:t>alors que la France et l'Espagne ont un taux de sortie presque égal</a:t>
            </a:r>
            <a:r>
              <a:rPr lang="fr-FR" sz="3000" dirty="0" smtClean="0"/>
              <a:t>.</a:t>
            </a:r>
            <a:endParaRPr lang="fr-FR" sz="3000" dirty="0"/>
          </a:p>
          <a:p>
            <a:r>
              <a:rPr lang="fr-FR" sz="3000" dirty="0"/>
              <a:t>- </a:t>
            </a:r>
            <a:r>
              <a:rPr lang="fr-FR" sz="3000" b="1" dirty="0" smtClean="0"/>
              <a:t>Gender</a:t>
            </a:r>
            <a:r>
              <a:rPr lang="fr-FR" sz="3000" dirty="0" smtClean="0"/>
              <a:t>: </a:t>
            </a:r>
            <a:r>
              <a:rPr lang="fr-FR" sz="3000" dirty="0"/>
              <a:t>Bien que la catégorie des hommes soit plus présente dans les données, la catégorie des </a:t>
            </a:r>
            <a:r>
              <a:rPr lang="fr-FR" sz="3000" dirty="0" smtClean="0"/>
              <a:t>femmes a </a:t>
            </a:r>
            <a:r>
              <a:rPr lang="fr-FR" sz="3000" dirty="0"/>
              <a:t>un taux de sortie plus élevé</a:t>
            </a:r>
            <a:r>
              <a:rPr lang="fr-FR" sz="3000" dirty="0" smtClean="0"/>
              <a:t>.</a:t>
            </a:r>
            <a:endParaRPr lang="fr-FR" sz="3000" dirty="0"/>
          </a:p>
          <a:p>
            <a:r>
              <a:rPr lang="fr-FR" sz="3000" dirty="0"/>
              <a:t>- </a:t>
            </a:r>
            <a:r>
              <a:rPr lang="fr-FR" sz="3000" b="1" dirty="0" smtClean="0"/>
              <a:t>Number </a:t>
            </a:r>
            <a:r>
              <a:rPr lang="fr-FR" sz="3000" b="1" dirty="0"/>
              <a:t>Of </a:t>
            </a:r>
            <a:r>
              <a:rPr lang="fr-FR" sz="3000" b="1" dirty="0" smtClean="0"/>
              <a:t>Products</a:t>
            </a:r>
            <a:r>
              <a:rPr lang="fr-FR" sz="3000" dirty="0" smtClean="0"/>
              <a:t>: </a:t>
            </a:r>
            <a:r>
              <a:rPr lang="fr-FR" sz="3000" dirty="0"/>
              <a:t>le taux de sortie </a:t>
            </a:r>
            <a:r>
              <a:rPr lang="fr-FR" sz="3000" dirty="0" smtClean="0"/>
              <a:t>est </a:t>
            </a:r>
            <a:r>
              <a:rPr lang="fr-FR" sz="3000" dirty="0"/>
              <a:t>plus faible </a:t>
            </a:r>
            <a:r>
              <a:rPr lang="fr-FR" sz="3000" dirty="0" smtClean="0"/>
              <a:t>lorsque le </a:t>
            </a:r>
            <a:r>
              <a:rPr lang="fr-FR" sz="3000" dirty="0"/>
              <a:t>nombre de produits</a:t>
            </a:r>
            <a:r>
              <a:rPr lang="fr-FR" sz="3000" dirty="0" smtClean="0"/>
              <a:t> est </a:t>
            </a:r>
            <a:r>
              <a:rPr lang="fr-FR" sz="3000" dirty="0"/>
              <a:t>faible, alors que le taux de sortie est élevé lorsqu'il est de </a:t>
            </a:r>
            <a:r>
              <a:rPr lang="fr-FR" sz="3000" dirty="0" smtClean="0"/>
              <a:t>3 </a:t>
            </a:r>
            <a:r>
              <a:rPr lang="fr-FR" sz="3000" dirty="0"/>
              <a:t>ou </a:t>
            </a:r>
            <a:r>
              <a:rPr lang="fr-FR" sz="3000" dirty="0" smtClean="0"/>
              <a:t>4.</a:t>
            </a:r>
            <a:endParaRPr lang="fr-FR" sz="3000" dirty="0"/>
          </a:p>
          <a:p>
            <a:r>
              <a:rPr lang="fr-FR" sz="3000" dirty="0"/>
              <a:t>- </a:t>
            </a:r>
            <a:r>
              <a:rPr lang="fr-FR" sz="3000" b="1" dirty="0" smtClean="0"/>
              <a:t>Is </a:t>
            </a:r>
            <a:r>
              <a:rPr lang="fr-FR" sz="3000" b="1" dirty="0"/>
              <a:t>Active </a:t>
            </a:r>
            <a:r>
              <a:rPr lang="fr-FR" sz="3000" b="1" dirty="0" smtClean="0"/>
              <a:t>Member</a:t>
            </a:r>
            <a:r>
              <a:rPr lang="fr-FR" sz="3000" dirty="0" smtClean="0"/>
              <a:t>: </a:t>
            </a:r>
            <a:r>
              <a:rPr lang="fr-FR" sz="3000" dirty="0"/>
              <a:t>Lorsque le membre n'est pas actif, il y a un risque de désabonnement</a:t>
            </a:r>
            <a:r>
              <a:rPr lang="fr-FR" sz="3000" dirty="0" smtClean="0"/>
              <a:t>.</a:t>
            </a:r>
            <a:endParaRPr lang="fr-FR" sz="3000" dirty="0"/>
          </a:p>
        </p:txBody>
      </p:sp>
    </p:spTree>
    <p:extLst>
      <p:ext uri="{BB962C8B-B14F-4D97-AF65-F5344CB8AC3E}">
        <p14:creationId xmlns:p14="http://schemas.microsoft.com/office/powerpoint/2010/main" val="1561057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4859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19200" y="2247900"/>
            <a:ext cx="19818927" cy="2120004"/>
          </a:xfrm>
          <a:prstGeom prst="rect">
            <a:avLst/>
          </a:prstGeom>
        </p:spPr>
        <p:txBody>
          <a:bodyPr wrap="square" lIns="0" tIns="0" rIns="0" bIns="0" rtlCol="0" anchor="t">
            <a:spAutoFit/>
          </a:bodyPr>
          <a:lstStyle/>
          <a:p>
            <a:pPr lvl="0" algn="ctr">
              <a:lnSpc>
                <a:spcPts val="18560"/>
              </a:lnSpc>
              <a:spcBef>
                <a:spcPct val="0"/>
              </a:spcBef>
            </a:pPr>
            <a:r>
              <a:rPr lang="fr-FR" sz="10000" dirty="0" smtClean="0">
                <a:solidFill>
                  <a:srgbClr val="FFFFFF"/>
                </a:solidFill>
                <a:latin typeface="Open Sans Extra Bold"/>
              </a:rPr>
              <a:t>Modélisation</a:t>
            </a:r>
            <a:endParaRPr lang="fr-FR" sz="10000" dirty="0">
              <a:solidFill>
                <a:srgbClr val="FFFFFF"/>
              </a:solidFill>
              <a:latin typeface="Open Sans Extra Bold"/>
            </a:endParaRPr>
          </a:p>
        </p:txBody>
      </p:sp>
    </p:spTree>
    <p:extLst>
      <p:ext uri="{BB962C8B-B14F-4D97-AF65-F5344CB8AC3E}">
        <p14:creationId xmlns:p14="http://schemas.microsoft.com/office/powerpoint/2010/main" val="2231658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3485" y="1281947"/>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043544" y="1339734"/>
            <a:ext cx="5754831" cy="946669"/>
          </a:xfrm>
          <a:prstGeom prst="rect">
            <a:avLst/>
          </a:prstGeom>
        </p:spPr>
        <p:txBody>
          <a:bodyPr wrap="square" lIns="0" tIns="0" rIns="0" bIns="0" rtlCol="0" anchor="t">
            <a:spAutoFit/>
          </a:bodyPr>
          <a:lstStyle/>
          <a:p>
            <a:pPr marL="0" lvl="0" indent="0" algn="l">
              <a:lnSpc>
                <a:spcPts val="7902"/>
              </a:lnSpc>
              <a:spcBef>
                <a:spcPct val="0"/>
              </a:spcBef>
            </a:pPr>
            <a:r>
              <a:rPr lang="en-US" sz="5644" u="none" strike="noStrike" dirty="0" err="1">
                <a:solidFill>
                  <a:srgbClr val="FDFDFD"/>
                </a:solidFill>
                <a:latin typeface="Open Sans Extra Bold"/>
              </a:rPr>
              <a:t>Méthodologie</a:t>
            </a:r>
            <a:endParaRPr lang="en-US" sz="5644" u="none" strike="noStrike" dirty="0">
              <a:solidFill>
                <a:srgbClr val="FDFDFD"/>
              </a:solidFill>
              <a:latin typeface="Open Sans Extra Bold"/>
            </a:endParaRPr>
          </a:p>
        </p:txBody>
      </p:sp>
      <p:sp>
        <p:nvSpPr>
          <p:cNvPr id="9" name="TextBox 9"/>
          <p:cNvSpPr txBox="1"/>
          <p:nvPr/>
        </p:nvSpPr>
        <p:spPr>
          <a:xfrm>
            <a:off x="2200265" y="2771192"/>
            <a:ext cx="5754831" cy="5728299"/>
          </a:xfrm>
          <a:prstGeom prst="rect">
            <a:avLst/>
          </a:prstGeom>
        </p:spPr>
        <p:txBody>
          <a:bodyPr lIns="0" tIns="0" rIns="0" bIns="0" rtlCol="0" anchor="t">
            <a:spAutoFit/>
          </a:bodyPr>
          <a:lstStyle/>
          <a:p>
            <a:pPr marL="0" lvl="0" indent="0" algn="just">
              <a:lnSpc>
                <a:spcPts val="2843"/>
              </a:lnSpc>
              <a:spcBef>
                <a:spcPct val="0"/>
              </a:spcBef>
            </a:pPr>
            <a:r>
              <a:rPr lang="fr-FR" sz="2030" u="none" strike="noStrike" spc="-40" dirty="0">
                <a:solidFill>
                  <a:srgbClr val="FDFDFD"/>
                </a:solidFill>
                <a:latin typeface="Poppins"/>
              </a:rPr>
              <a:t>L'objectif de cette partie est de tester les différents modèles de classification vu au cours et de procéder à leur évaluation pour en retenir le meilleur. Pour ce faire, dans un premier temps, étant donné que nous avons affaire à un </a:t>
            </a:r>
            <a:r>
              <a:rPr lang="fr-FR" sz="2030" u="none" strike="noStrike" spc="-40" dirty="0" err="1">
                <a:solidFill>
                  <a:srgbClr val="FDFDFD"/>
                </a:solidFill>
                <a:latin typeface="Poppins"/>
              </a:rPr>
              <a:t>dataset</a:t>
            </a:r>
            <a:r>
              <a:rPr lang="fr-FR" sz="2030" u="none" strike="noStrike" spc="-40" dirty="0">
                <a:solidFill>
                  <a:srgbClr val="FDFDFD"/>
                </a:solidFill>
                <a:latin typeface="Poppins"/>
              </a:rPr>
              <a:t> déséquilibré, nous recherchons le meilleur paramètre de rééchantillonnage nous permettant d'obtenir les meilleurs score en terme de "ROC-AUC" mesure de l'aire sous la courbe ROC. Le choix de l'aire sous la courbe de roc n'est pas anodin car il est justifié par le fait que dans notre contexte (données déséquilibrées), cette métrique est la plus adaptée (moins sensible aux déséquilibres de classe dans les données). </a:t>
            </a:r>
            <a:endParaRPr lang="en-US" sz="2030" u="none" strike="noStrike" spc="-40" dirty="0">
              <a:solidFill>
                <a:srgbClr val="FDFDFD"/>
              </a:solidFill>
              <a:latin typeface="Poppins"/>
            </a:endParaRP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9493082" y="2628900"/>
            <a:ext cx="7523780" cy="7546156"/>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4651081"/>
          </a:xfrm>
          <a:prstGeom prst="rect">
            <a:avLst/>
          </a:prstGeom>
        </p:spPr>
        <p:txBody>
          <a:bodyPr wrap="square" lIns="0" tIns="0" rIns="0" bIns="0" rtlCol="0" anchor="t">
            <a:spAutoFit/>
          </a:bodyPr>
          <a:lstStyle/>
          <a:p>
            <a:pPr marL="0" lvl="0" indent="0" algn="just">
              <a:lnSpc>
                <a:spcPts val="2843"/>
              </a:lnSpc>
              <a:spcBef>
                <a:spcPct val="0"/>
              </a:spcBef>
            </a:pPr>
            <a:r>
              <a:rPr lang="fr-FR" sz="2030" u="none" strike="noStrike" spc="-40" dirty="0">
                <a:solidFill>
                  <a:srgbClr val="FDFDFD"/>
                </a:solidFill>
                <a:latin typeface="Poppins"/>
              </a:rPr>
              <a:t>Nous optimisons ensuite les différents hyperparamètres de chaque modèle pour enfin retenir pour chaque modèle les meilleurs. La fonction "</a:t>
            </a:r>
            <a:r>
              <a:rPr lang="fr-FR" sz="2030" u="none" strike="noStrike" spc="-40" dirty="0" err="1">
                <a:solidFill>
                  <a:srgbClr val="FDFDFD"/>
                </a:solidFill>
                <a:latin typeface="Poppins"/>
              </a:rPr>
              <a:t>pipelines_and_search</a:t>
            </a:r>
            <a:r>
              <a:rPr lang="fr-FR" sz="2030" u="none" strike="noStrike" spc="-40" dirty="0">
                <a:solidFill>
                  <a:srgbClr val="FDFDFD"/>
                </a:solidFill>
                <a:latin typeface="Poppins"/>
              </a:rPr>
              <a:t>" optimise ainsi donc pour chaque modèle ses hyperparamètres et les paramètres de rééchantillonnage. Enfin, pour chaque modèle optimisé, nous comparons les meilleurs modèles entre eux pour obtenir le meilleur modèle parmi les meilleurs modèles(hyperparamètres optimisés). Cette dernière comparaison se fera grâce aux autres métriques.</a:t>
            </a:r>
            <a:endParaRPr lang="en-US" sz="2030" u="none" strike="noStrike" spc="-40" dirty="0">
              <a:solidFill>
                <a:srgbClr val="FDFDFD"/>
              </a:solidFill>
              <a:latin typeface="Poppins"/>
            </a:endParaRPr>
          </a:p>
        </p:txBody>
      </p:sp>
    </p:spTree>
    <p:extLst>
      <p:ext uri="{BB962C8B-B14F-4D97-AF65-F5344CB8AC3E}">
        <p14:creationId xmlns:p14="http://schemas.microsoft.com/office/powerpoint/2010/main" val="3876625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3485" y="1281947"/>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405752" y="1600364"/>
            <a:ext cx="6769675" cy="946669"/>
          </a:xfrm>
          <a:prstGeom prst="rect">
            <a:avLst/>
          </a:prstGeom>
        </p:spPr>
        <p:txBody>
          <a:bodyPr wrap="square" lIns="0" tIns="0" rIns="0" bIns="0" rtlCol="0" anchor="t">
            <a:spAutoFit/>
          </a:bodyPr>
          <a:lstStyle/>
          <a:p>
            <a:pPr marL="0" lvl="0" indent="0" algn="l">
              <a:lnSpc>
                <a:spcPts val="7902"/>
              </a:lnSpc>
              <a:spcBef>
                <a:spcPct val="0"/>
              </a:spcBef>
            </a:pPr>
            <a:r>
              <a:rPr lang="en-US" sz="5644" u="none" strike="noStrike" dirty="0" err="1">
                <a:solidFill>
                  <a:srgbClr val="FDFDFD"/>
                </a:solidFill>
                <a:latin typeface="Open Sans Extra Bold"/>
              </a:rPr>
              <a:t>Modèles</a:t>
            </a:r>
            <a:r>
              <a:rPr lang="en-US" sz="5644" u="none" strike="noStrike" dirty="0">
                <a:solidFill>
                  <a:srgbClr val="FDFDFD"/>
                </a:solidFill>
                <a:latin typeface="Open Sans Extra Bold"/>
              </a:rPr>
              <a:t> </a:t>
            </a:r>
            <a:r>
              <a:rPr lang="en-US" sz="5644" u="none" strike="noStrike" dirty="0" err="1">
                <a:solidFill>
                  <a:srgbClr val="FDFDFD"/>
                </a:solidFill>
                <a:latin typeface="Open Sans Extra Bold"/>
              </a:rPr>
              <a:t>explorés</a:t>
            </a:r>
            <a:endParaRPr lang="en-US" sz="5644" u="none" strike="noStrike" dirty="0">
              <a:solidFill>
                <a:srgbClr val="FDFDFD"/>
              </a:solidFill>
              <a:latin typeface="Open Sans Extra Bold"/>
            </a:endParaRPr>
          </a:p>
        </p:txBody>
      </p:sp>
      <p:sp>
        <p:nvSpPr>
          <p:cNvPr id="9" name="TextBox 9"/>
          <p:cNvSpPr txBox="1"/>
          <p:nvPr/>
        </p:nvSpPr>
        <p:spPr>
          <a:xfrm>
            <a:off x="2200265" y="2771192"/>
            <a:ext cx="5754831" cy="3245504"/>
          </a:xfrm>
          <a:prstGeom prst="rect">
            <a:avLst/>
          </a:prstGeom>
        </p:spPr>
        <p:txBody>
          <a:bodyPr lIns="0" tIns="0" rIns="0" bIns="0" rtlCol="0" anchor="t">
            <a:spAutoFit/>
          </a:bodyPr>
          <a:lstStyle/>
          <a:p>
            <a:pPr marL="342900" lvl="0" indent="-342900" algn="just">
              <a:lnSpc>
                <a:spcPct val="150000"/>
              </a:lnSpc>
              <a:spcBef>
                <a:spcPct val="0"/>
              </a:spcBef>
              <a:buFont typeface="Arial" panose="020B0604020202020204" pitchFamily="34" charset="0"/>
              <a:buChar char="•"/>
            </a:pPr>
            <a:r>
              <a:rPr lang="en-US" sz="3600" u="none" strike="noStrike" spc="-40" dirty="0">
                <a:solidFill>
                  <a:srgbClr val="FDFDFD"/>
                </a:solidFill>
                <a:latin typeface="Poppins"/>
              </a:rPr>
              <a:t>Regression </a:t>
            </a:r>
            <a:r>
              <a:rPr lang="en-US" sz="3600" spc="-40" dirty="0" err="1">
                <a:solidFill>
                  <a:srgbClr val="FDFDFD"/>
                </a:solidFill>
                <a:latin typeface="Poppins"/>
              </a:rPr>
              <a:t>L</a:t>
            </a:r>
            <a:r>
              <a:rPr lang="en-US" sz="3600" u="none" strike="noStrike" spc="-40" dirty="0" err="1">
                <a:solidFill>
                  <a:srgbClr val="FDFDFD"/>
                </a:solidFill>
                <a:latin typeface="Poppins"/>
              </a:rPr>
              <a:t>ogistique</a:t>
            </a:r>
            <a:endParaRPr lang="en-US" sz="3600" u="none" strike="noStrike" spc="-40" dirty="0">
              <a:solidFill>
                <a:srgbClr val="FDFDFD"/>
              </a:solidFill>
              <a:latin typeface="Poppins"/>
            </a:endParaRPr>
          </a:p>
          <a:p>
            <a:pPr marL="342900" lvl="0" indent="-342900" algn="just">
              <a:lnSpc>
                <a:spcPct val="150000"/>
              </a:lnSpc>
              <a:spcBef>
                <a:spcPct val="0"/>
              </a:spcBef>
              <a:buFont typeface="Arial" panose="020B0604020202020204" pitchFamily="34" charset="0"/>
              <a:buChar char="•"/>
            </a:pPr>
            <a:r>
              <a:rPr lang="en-US" sz="3600" u="none" strike="noStrike" spc="-40" dirty="0">
                <a:solidFill>
                  <a:srgbClr val="FDFDFD"/>
                </a:solidFill>
                <a:latin typeface="Poppins"/>
              </a:rPr>
              <a:t>Gaussian naïve base</a:t>
            </a:r>
          </a:p>
          <a:p>
            <a:pPr marL="342900" lvl="0" indent="-342900" algn="just">
              <a:lnSpc>
                <a:spcPct val="150000"/>
              </a:lnSpc>
              <a:spcBef>
                <a:spcPct val="0"/>
              </a:spcBef>
              <a:buFont typeface="Arial" panose="020B0604020202020204" pitchFamily="34" charset="0"/>
              <a:buChar char="•"/>
            </a:pPr>
            <a:r>
              <a:rPr lang="en-US" sz="3600" spc="-40" dirty="0" err="1">
                <a:solidFill>
                  <a:srgbClr val="FDFDFD"/>
                </a:solidFill>
                <a:latin typeface="Poppins"/>
              </a:rPr>
              <a:t>Xgboost</a:t>
            </a:r>
            <a:endParaRPr lang="en-US" sz="3600" spc="-40" dirty="0">
              <a:solidFill>
                <a:srgbClr val="FDFDFD"/>
              </a:solidFill>
              <a:latin typeface="Poppins"/>
            </a:endParaRPr>
          </a:p>
          <a:p>
            <a:pPr marL="342900" lvl="0" indent="-342900" algn="just">
              <a:lnSpc>
                <a:spcPct val="150000"/>
              </a:lnSpc>
              <a:spcBef>
                <a:spcPct val="0"/>
              </a:spcBef>
              <a:buFont typeface="Arial" panose="020B0604020202020204" pitchFamily="34" charset="0"/>
              <a:buChar char="•"/>
            </a:pPr>
            <a:r>
              <a:rPr lang="en-US" sz="3600" u="none" strike="noStrike" spc="-40" dirty="0" err="1">
                <a:solidFill>
                  <a:srgbClr val="FDFDFD"/>
                </a:solidFill>
                <a:latin typeface="Poppins"/>
              </a:rPr>
              <a:t>LightGBM</a:t>
            </a:r>
            <a:endParaRPr lang="en-US" sz="3600" u="none" strike="noStrike" spc="-40" dirty="0">
              <a:solidFill>
                <a:srgbClr val="FDFDFD"/>
              </a:solidFill>
              <a:latin typeface="Poppins"/>
            </a:endParaRP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9493081" y="6392171"/>
            <a:ext cx="7523780" cy="3091479"/>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10377556" y="7083577"/>
            <a:ext cx="5754831" cy="2163669"/>
          </a:xfrm>
          <a:prstGeom prst="rect">
            <a:avLst/>
          </a:prstGeom>
        </p:spPr>
        <p:txBody>
          <a:bodyPr lIns="0" tIns="0" rIns="0" bIns="0" rtlCol="0" anchor="t">
            <a:spAutoFit/>
          </a:bodyPr>
          <a:lstStyle/>
          <a:p>
            <a:pPr lvl="0" algn="just">
              <a:lnSpc>
                <a:spcPct val="150000"/>
              </a:lnSpc>
              <a:spcBef>
                <a:spcPct val="0"/>
              </a:spcBef>
            </a:pPr>
            <a:r>
              <a:rPr lang="en-US" sz="2400" u="none" strike="noStrike" spc="-40" dirty="0" err="1">
                <a:solidFill>
                  <a:srgbClr val="FDFDFD"/>
                </a:solidFill>
                <a:latin typeface="Poppins"/>
              </a:rPr>
              <a:t>L’évaluation</a:t>
            </a:r>
            <a:r>
              <a:rPr lang="en-US" sz="2400" u="none" strike="noStrike" spc="-40" dirty="0">
                <a:solidFill>
                  <a:srgbClr val="FDFDFD"/>
                </a:solidFill>
                <a:latin typeface="Poppins"/>
              </a:rPr>
              <a:t> de </a:t>
            </a:r>
            <a:r>
              <a:rPr lang="en-US" sz="2400" u="none" strike="noStrike" spc="-40" dirty="0" err="1">
                <a:solidFill>
                  <a:srgbClr val="FDFDFD"/>
                </a:solidFill>
                <a:latin typeface="Poppins"/>
              </a:rPr>
              <a:t>ces</a:t>
            </a:r>
            <a:r>
              <a:rPr lang="en-US" sz="2400" u="none" strike="noStrike" spc="-40" dirty="0">
                <a:solidFill>
                  <a:srgbClr val="FDFDFD"/>
                </a:solidFill>
                <a:latin typeface="Poppins"/>
              </a:rPr>
              <a:t> </a:t>
            </a:r>
            <a:r>
              <a:rPr lang="en-US" sz="2400" u="none" strike="noStrike" spc="-40" dirty="0" err="1">
                <a:solidFill>
                  <a:srgbClr val="FDFDFD"/>
                </a:solidFill>
                <a:latin typeface="Poppins"/>
              </a:rPr>
              <a:t>modèles</a:t>
            </a:r>
            <a:r>
              <a:rPr lang="en-US" sz="2400" u="none" strike="noStrike" spc="-40" dirty="0">
                <a:solidFill>
                  <a:srgbClr val="FDFDFD"/>
                </a:solidFill>
                <a:latin typeface="Poppins"/>
              </a:rPr>
              <a:t> gr</a:t>
            </a:r>
            <a:r>
              <a:rPr lang="en-US" sz="2400" spc="-40" dirty="0">
                <a:solidFill>
                  <a:srgbClr val="FDFDFD"/>
                </a:solidFill>
                <a:latin typeface="Poppins"/>
              </a:rPr>
              <a:t>âce aux </a:t>
            </a:r>
            <a:r>
              <a:rPr lang="en-US" sz="2400" spc="-40" dirty="0" err="1">
                <a:solidFill>
                  <a:srgbClr val="FDFDFD"/>
                </a:solidFill>
                <a:latin typeface="Poppins"/>
              </a:rPr>
              <a:t>métriques</a:t>
            </a:r>
            <a:r>
              <a:rPr lang="en-US" sz="2400" spc="-40" dirty="0">
                <a:solidFill>
                  <a:srgbClr val="FDFDFD"/>
                </a:solidFill>
                <a:latin typeface="Poppins"/>
              </a:rPr>
              <a:t>, </a:t>
            </a:r>
            <a:r>
              <a:rPr lang="en-US" sz="2400" spc="-40" dirty="0" err="1">
                <a:solidFill>
                  <a:srgbClr val="FDFDFD"/>
                </a:solidFill>
                <a:latin typeface="Poppins"/>
              </a:rPr>
              <a:t>en</a:t>
            </a:r>
            <a:r>
              <a:rPr lang="en-US" sz="2400" spc="-40" dirty="0">
                <a:solidFill>
                  <a:srgbClr val="FDFDFD"/>
                </a:solidFill>
                <a:latin typeface="Poppins"/>
              </a:rPr>
              <a:t> l’</a:t>
            </a:r>
            <a:r>
              <a:rPr lang="fr-FR" sz="2400" spc="-40" dirty="0">
                <a:solidFill>
                  <a:srgbClr val="FDFDFD"/>
                </a:solidFill>
                <a:latin typeface="Poppins"/>
              </a:rPr>
              <a:t>occurrence l’</a:t>
            </a:r>
            <a:r>
              <a:rPr lang="fr-FR" sz="2400" spc="-40" dirty="0" err="1">
                <a:solidFill>
                  <a:srgbClr val="FDFDFD"/>
                </a:solidFill>
                <a:latin typeface="Poppins"/>
              </a:rPr>
              <a:t>auc</a:t>
            </a:r>
            <a:r>
              <a:rPr lang="fr-FR" sz="2400" spc="-40" dirty="0">
                <a:solidFill>
                  <a:srgbClr val="FDFDFD"/>
                </a:solidFill>
                <a:latin typeface="Poppins"/>
              </a:rPr>
              <a:t>, nous ont permis d’en sélectionner le meilleur.</a:t>
            </a:r>
            <a:endParaRPr lang="en-US" sz="2400" u="none" strike="noStrike" spc="-40" dirty="0">
              <a:solidFill>
                <a:srgbClr val="FDFDFD"/>
              </a:solidFill>
              <a:latin typeface="Poppins"/>
            </a:endParaRPr>
          </a:p>
        </p:txBody>
      </p:sp>
    </p:spTree>
    <p:extLst>
      <p:ext uri="{BB962C8B-B14F-4D97-AF65-F5344CB8AC3E}">
        <p14:creationId xmlns:p14="http://schemas.microsoft.com/office/powerpoint/2010/main" val="17219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381000" y="1257300"/>
            <a:ext cx="7523780" cy="1119569"/>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1265474" y="1556153"/>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a:solidFill>
                  <a:srgbClr val="FDFDFD"/>
                </a:solidFill>
                <a:latin typeface="Poppins"/>
              </a:rPr>
              <a:t>Résultats</a:t>
            </a:r>
            <a:endParaRPr lang="en-US" sz="2400" u="none" strike="noStrike" spc="-40" dirty="0">
              <a:solidFill>
                <a:srgbClr val="FDFDFD"/>
              </a:solidFill>
              <a:latin typeface="Poppins"/>
            </a:endParaRPr>
          </a:p>
        </p:txBody>
      </p:sp>
      <p:pic>
        <p:nvPicPr>
          <p:cNvPr id="10" name="Image 9">
            <a:extLst>
              <a:ext uri="{FF2B5EF4-FFF2-40B4-BE49-F238E27FC236}">
                <a16:creationId xmlns:a16="http://schemas.microsoft.com/office/drawing/2014/main" id="{FA475372-A976-49AE-8FE4-1644F9A4C454}"/>
              </a:ext>
            </a:extLst>
          </p:cNvPr>
          <p:cNvPicPr>
            <a:picLocks noChangeAspect="1"/>
          </p:cNvPicPr>
          <p:nvPr/>
        </p:nvPicPr>
        <p:blipFill>
          <a:blip r:embed="rId2"/>
          <a:stretch>
            <a:fillRect/>
          </a:stretch>
        </p:blipFill>
        <p:spPr>
          <a:xfrm>
            <a:off x="228600" y="4290496"/>
            <a:ext cx="16280123" cy="5742214"/>
          </a:xfrm>
          <a:prstGeom prst="rect">
            <a:avLst/>
          </a:prstGeom>
        </p:spPr>
      </p:pic>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7" name="Image 6">
            <a:extLst>
              <a:ext uri="{FF2B5EF4-FFF2-40B4-BE49-F238E27FC236}">
                <a16:creationId xmlns:a16="http://schemas.microsoft.com/office/drawing/2014/main" id="{F1D0227B-252E-4968-A538-F4444538F7F8}"/>
              </a:ext>
            </a:extLst>
          </p:cNvPr>
          <p:cNvPicPr>
            <a:picLocks noChangeAspect="1"/>
          </p:cNvPicPr>
          <p:nvPr/>
        </p:nvPicPr>
        <p:blipFill>
          <a:blip r:embed="rId3"/>
          <a:stretch>
            <a:fillRect/>
          </a:stretch>
        </p:blipFill>
        <p:spPr>
          <a:xfrm>
            <a:off x="10544331" y="480447"/>
            <a:ext cx="5982535" cy="3620005"/>
          </a:xfrm>
          <a:prstGeom prst="rect">
            <a:avLst/>
          </a:prstGeom>
        </p:spPr>
      </p:pic>
      <p:grpSp>
        <p:nvGrpSpPr>
          <p:cNvPr id="30" name="Group 2">
            <a:extLst>
              <a:ext uri="{FF2B5EF4-FFF2-40B4-BE49-F238E27FC236}">
                <a16:creationId xmlns:a16="http://schemas.microsoft.com/office/drawing/2014/main" id="{6708D914-5813-4A82-ACC7-BF3A69AB1151}"/>
              </a:ext>
            </a:extLst>
          </p:cNvPr>
          <p:cNvGrpSpPr/>
          <p:nvPr/>
        </p:nvGrpSpPr>
        <p:grpSpPr>
          <a:xfrm>
            <a:off x="916236" y="2695054"/>
            <a:ext cx="7523780" cy="1119569"/>
            <a:chOff x="0" y="0"/>
            <a:chExt cx="2106826" cy="2113092"/>
          </a:xfrm>
        </p:grpSpPr>
        <p:sp>
          <p:nvSpPr>
            <p:cNvPr id="31" name="Freeform 3">
              <a:extLst>
                <a:ext uri="{FF2B5EF4-FFF2-40B4-BE49-F238E27FC236}">
                  <a16:creationId xmlns:a16="http://schemas.microsoft.com/office/drawing/2014/main" id="{D6C8B6A4-3225-4FE9-8C9B-78D1A5EE2848}"/>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32" name="TextBox 4">
              <a:extLst>
                <a:ext uri="{FF2B5EF4-FFF2-40B4-BE49-F238E27FC236}">
                  <a16:creationId xmlns:a16="http://schemas.microsoft.com/office/drawing/2014/main" id="{0FC4B5AA-0F6A-4BE5-9B45-7A021E03D221}"/>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3" name="TextBox 9">
            <a:extLst>
              <a:ext uri="{FF2B5EF4-FFF2-40B4-BE49-F238E27FC236}">
                <a16:creationId xmlns:a16="http://schemas.microsoft.com/office/drawing/2014/main" id="{B84970E9-1FF9-499B-BA02-4BD421905FB9}"/>
              </a:ext>
            </a:extLst>
          </p:cNvPr>
          <p:cNvSpPr txBox="1"/>
          <p:nvPr/>
        </p:nvSpPr>
        <p:spPr>
          <a:xfrm>
            <a:off x="1800710" y="2993907"/>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a:solidFill>
                  <a:srgbClr val="FDFDFD"/>
                </a:solidFill>
                <a:latin typeface="Poppins"/>
              </a:rPr>
              <a:t>Régression logistique</a:t>
            </a:r>
            <a:endParaRPr lang="en-US" sz="2400" u="none" strike="noStrike" spc="-40" dirty="0">
              <a:solidFill>
                <a:srgbClr val="FDFDFD"/>
              </a:solidFill>
              <a:latin typeface="Poppins"/>
            </a:endParaRPr>
          </a:p>
        </p:txBody>
      </p:sp>
    </p:spTree>
    <p:extLst>
      <p:ext uri="{BB962C8B-B14F-4D97-AF65-F5344CB8AC3E}">
        <p14:creationId xmlns:p14="http://schemas.microsoft.com/office/powerpoint/2010/main" val="312176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381000" y="1257300"/>
            <a:ext cx="7523780" cy="1119569"/>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1265474" y="1556153"/>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a:solidFill>
                  <a:srgbClr val="FDFDFD"/>
                </a:solidFill>
                <a:latin typeface="Poppins"/>
              </a:rPr>
              <a:t>Résultats</a:t>
            </a:r>
            <a:endParaRPr lang="en-US" sz="2400" u="none" strike="noStrike" spc="-40" dirty="0">
              <a:solidFill>
                <a:srgbClr val="FDFDFD"/>
              </a:solidFill>
              <a:latin typeface="Poppins"/>
            </a:endParaRPr>
          </a:p>
        </p:txBody>
      </p:sp>
      <p:grpSp>
        <p:nvGrpSpPr>
          <p:cNvPr id="30" name="Group 2">
            <a:extLst>
              <a:ext uri="{FF2B5EF4-FFF2-40B4-BE49-F238E27FC236}">
                <a16:creationId xmlns:a16="http://schemas.microsoft.com/office/drawing/2014/main" id="{6708D914-5813-4A82-ACC7-BF3A69AB1151}"/>
              </a:ext>
            </a:extLst>
          </p:cNvPr>
          <p:cNvGrpSpPr/>
          <p:nvPr/>
        </p:nvGrpSpPr>
        <p:grpSpPr>
          <a:xfrm>
            <a:off x="916236" y="2695054"/>
            <a:ext cx="7523780" cy="1119569"/>
            <a:chOff x="0" y="0"/>
            <a:chExt cx="2106826" cy="2113092"/>
          </a:xfrm>
        </p:grpSpPr>
        <p:sp>
          <p:nvSpPr>
            <p:cNvPr id="31" name="Freeform 3">
              <a:extLst>
                <a:ext uri="{FF2B5EF4-FFF2-40B4-BE49-F238E27FC236}">
                  <a16:creationId xmlns:a16="http://schemas.microsoft.com/office/drawing/2014/main" id="{D6C8B6A4-3225-4FE9-8C9B-78D1A5EE2848}"/>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32" name="TextBox 4">
              <a:extLst>
                <a:ext uri="{FF2B5EF4-FFF2-40B4-BE49-F238E27FC236}">
                  <a16:creationId xmlns:a16="http://schemas.microsoft.com/office/drawing/2014/main" id="{0FC4B5AA-0F6A-4BE5-9B45-7A021E03D221}"/>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3" name="TextBox 9">
            <a:extLst>
              <a:ext uri="{FF2B5EF4-FFF2-40B4-BE49-F238E27FC236}">
                <a16:creationId xmlns:a16="http://schemas.microsoft.com/office/drawing/2014/main" id="{B84970E9-1FF9-499B-BA02-4BD421905FB9}"/>
              </a:ext>
            </a:extLst>
          </p:cNvPr>
          <p:cNvSpPr txBox="1"/>
          <p:nvPr/>
        </p:nvSpPr>
        <p:spPr>
          <a:xfrm>
            <a:off x="1800710" y="2993907"/>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err="1">
                <a:solidFill>
                  <a:srgbClr val="FDFDFD"/>
                </a:solidFill>
                <a:latin typeface="Poppins"/>
              </a:rPr>
              <a:t>Gaussian</a:t>
            </a:r>
            <a:r>
              <a:rPr lang="fr-FR" sz="2400" u="none" strike="noStrike" spc="-40" dirty="0">
                <a:solidFill>
                  <a:srgbClr val="FDFDFD"/>
                </a:solidFill>
                <a:latin typeface="Poppins"/>
              </a:rPr>
              <a:t> naïve base</a:t>
            </a:r>
          </a:p>
        </p:txBody>
      </p:sp>
      <p:pic>
        <p:nvPicPr>
          <p:cNvPr id="3" name="Image 2">
            <a:extLst>
              <a:ext uri="{FF2B5EF4-FFF2-40B4-BE49-F238E27FC236}">
                <a16:creationId xmlns:a16="http://schemas.microsoft.com/office/drawing/2014/main" id="{32372F45-D80B-4C2B-8F5D-1FB3327A50E1}"/>
              </a:ext>
            </a:extLst>
          </p:cNvPr>
          <p:cNvPicPr>
            <a:picLocks noChangeAspect="1"/>
          </p:cNvPicPr>
          <p:nvPr/>
        </p:nvPicPr>
        <p:blipFill>
          <a:blip r:embed="rId2"/>
          <a:stretch>
            <a:fillRect/>
          </a:stretch>
        </p:blipFill>
        <p:spPr>
          <a:xfrm>
            <a:off x="10744200" y="538287"/>
            <a:ext cx="5963482" cy="3677163"/>
          </a:xfrm>
          <a:prstGeom prst="rect">
            <a:avLst/>
          </a:prstGeom>
        </p:spPr>
      </p:pic>
      <p:pic>
        <p:nvPicPr>
          <p:cNvPr id="8" name="Image 7">
            <a:extLst>
              <a:ext uri="{FF2B5EF4-FFF2-40B4-BE49-F238E27FC236}">
                <a16:creationId xmlns:a16="http://schemas.microsoft.com/office/drawing/2014/main" id="{6F2CC118-AD3E-44EF-9883-B25D4535FF30}"/>
              </a:ext>
            </a:extLst>
          </p:cNvPr>
          <p:cNvPicPr>
            <a:picLocks noChangeAspect="1"/>
          </p:cNvPicPr>
          <p:nvPr/>
        </p:nvPicPr>
        <p:blipFill>
          <a:blip r:embed="rId3"/>
          <a:stretch>
            <a:fillRect/>
          </a:stretch>
        </p:blipFill>
        <p:spPr>
          <a:xfrm>
            <a:off x="458123" y="4354801"/>
            <a:ext cx="15963786" cy="5746348"/>
          </a:xfrm>
          <a:prstGeom prst="rect">
            <a:avLst/>
          </a:prstGeom>
        </p:spPr>
      </p:pic>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2565264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381000" y="1257300"/>
            <a:ext cx="7523780" cy="1119569"/>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1265474" y="1556153"/>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a:solidFill>
                  <a:srgbClr val="FDFDFD"/>
                </a:solidFill>
                <a:latin typeface="Poppins"/>
              </a:rPr>
              <a:t>Résultats</a:t>
            </a:r>
            <a:endParaRPr lang="en-US" sz="2400" u="none" strike="noStrike" spc="-40" dirty="0">
              <a:solidFill>
                <a:srgbClr val="FDFDFD"/>
              </a:solidFill>
              <a:latin typeface="Poppins"/>
            </a:endParaRPr>
          </a:p>
        </p:txBody>
      </p:sp>
      <p:grpSp>
        <p:nvGrpSpPr>
          <p:cNvPr id="30" name="Group 2">
            <a:extLst>
              <a:ext uri="{FF2B5EF4-FFF2-40B4-BE49-F238E27FC236}">
                <a16:creationId xmlns:a16="http://schemas.microsoft.com/office/drawing/2014/main" id="{6708D914-5813-4A82-ACC7-BF3A69AB1151}"/>
              </a:ext>
            </a:extLst>
          </p:cNvPr>
          <p:cNvGrpSpPr/>
          <p:nvPr/>
        </p:nvGrpSpPr>
        <p:grpSpPr>
          <a:xfrm>
            <a:off x="916236" y="2695054"/>
            <a:ext cx="7523780" cy="1119569"/>
            <a:chOff x="0" y="0"/>
            <a:chExt cx="2106826" cy="2113092"/>
          </a:xfrm>
        </p:grpSpPr>
        <p:sp>
          <p:nvSpPr>
            <p:cNvPr id="31" name="Freeform 3">
              <a:extLst>
                <a:ext uri="{FF2B5EF4-FFF2-40B4-BE49-F238E27FC236}">
                  <a16:creationId xmlns:a16="http://schemas.microsoft.com/office/drawing/2014/main" id="{D6C8B6A4-3225-4FE9-8C9B-78D1A5EE2848}"/>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32" name="TextBox 4">
              <a:extLst>
                <a:ext uri="{FF2B5EF4-FFF2-40B4-BE49-F238E27FC236}">
                  <a16:creationId xmlns:a16="http://schemas.microsoft.com/office/drawing/2014/main" id="{0FC4B5AA-0F6A-4BE5-9B45-7A021E03D221}"/>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3" name="TextBox 9">
            <a:extLst>
              <a:ext uri="{FF2B5EF4-FFF2-40B4-BE49-F238E27FC236}">
                <a16:creationId xmlns:a16="http://schemas.microsoft.com/office/drawing/2014/main" id="{B84970E9-1FF9-499B-BA02-4BD421905FB9}"/>
              </a:ext>
            </a:extLst>
          </p:cNvPr>
          <p:cNvSpPr txBox="1"/>
          <p:nvPr/>
        </p:nvSpPr>
        <p:spPr>
          <a:xfrm>
            <a:off x="1800710" y="2993907"/>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err="1">
                <a:solidFill>
                  <a:srgbClr val="FDFDFD"/>
                </a:solidFill>
                <a:latin typeface="Poppins"/>
              </a:rPr>
              <a:t>Xgboost</a:t>
            </a:r>
            <a:endParaRPr lang="fr-FR" sz="2400" u="none" strike="noStrike" spc="-40" dirty="0">
              <a:solidFill>
                <a:srgbClr val="FDFDFD"/>
              </a:solidFill>
              <a:latin typeface="Poppins"/>
            </a:endParaRPr>
          </a:p>
        </p:txBody>
      </p:sp>
      <p:pic>
        <p:nvPicPr>
          <p:cNvPr id="4" name="Image 3">
            <a:extLst>
              <a:ext uri="{FF2B5EF4-FFF2-40B4-BE49-F238E27FC236}">
                <a16:creationId xmlns:a16="http://schemas.microsoft.com/office/drawing/2014/main" id="{2B88F299-9EC0-483A-9852-0D6E6CBE9DFC}"/>
              </a:ext>
            </a:extLst>
          </p:cNvPr>
          <p:cNvPicPr>
            <a:picLocks noChangeAspect="1"/>
          </p:cNvPicPr>
          <p:nvPr/>
        </p:nvPicPr>
        <p:blipFill>
          <a:blip r:embed="rId2"/>
          <a:stretch>
            <a:fillRect/>
          </a:stretch>
        </p:blipFill>
        <p:spPr>
          <a:xfrm>
            <a:off x="10383222" y="667207"/>
            <a:ext cx="6087325" cy="3667637"/>
          </a:xfrm>
          <a:prstGeom prst="rect">
            <a:avLst/>
          </a:prstGeom>
        </p:spPr>
      </p:pic>
      <p:pic>
        <p:nvPicPr>
          <p:cNvPr id="6" name="Image 5">
            <a:extLst>
              <a:ext uri="{FF2B5EF4-FFF2-40B4-BE49-F238E27FC236}">
                <a16:creationId xmlns:a16="http://schemas.microsoft.com/office/drawing/2014/main" id="{8832AD1A-24A7-490C-BD08-FBFC261743E5}"/>
              </a:ext>
            </a:extLst>
          </p:cNvPr>
          <p:cNvPicPr>
            <a:picLocks noChangeAspect="1"/>
          </p:cNvPicPr>
          <p:nvPr/>
        </p:nvPicPr>
        <p:blipFill>
          <a:blip r:embed="rId3"/>
          <a:stretch>
            <a:fillRect/>
          </a:stretch>
        </p:blipFill>
        <p:spPr>
          <a:xfrm>
            <a:off x="775183" y="4168600"/>
            <a:ext cx="15695364" cy="5474780"/>
          </a:xfrm>
          <a:prstGeom prst="rect">
            <a:avLst/>
          </a:prstGeom>
        </p:spPr>
      </p:pic>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410025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381000" y="1257300"/>
            <a:ext cx="7523780" cy="1119569"/>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1265474" y="1556153"/>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a:solidFill>
                  <a:srgbClr val="FDFDFD"/>
                </a:solidFill>
                <a:latin typeface="Poppins"/>
              </a:rPr>
              <a:t>Résultats</a:t>
            </a:r>
            <a:endParaRPr lang="en-US" sz="2400" u="none" strike="noStrike" spc="-40" dirty="0">
              <a:solidFill>
                <a:srgbClr val="FDFDFD"/>
              </a:solidFill>
              <a:latin typeface="Poppins"/>
            </a:endParaRPr>
          </a:p>
        </p:txBody>
      </p:sp>
      <p:grpSp>
        <p:nvGrpSpPr>
          <p:cNvPr id="30" name="Group 2">
            <a:extLst>
              <a:ext uri="{FF2B5EF4-FFF2-40B4-BE49-F238E27FC236}">
                <a16:creationId xmlns:a16="http://schemas.microsoft.com/office/drawing/2014/main" id="{6708D914-5813-4A82-ACC7-BF3A69AB1151}"/>
              </a:ext>
            </a:extLst>
          </p:cNvPr>
          <p:cNvGrpSpPr/>
          <p:nvPr/>
        </p:nvGrpSpPr>
        <p:grpSpPr>
          <a:xfrm>
            <a:off x="916236" y="2695054"/>
            <a:ext cx="7523780" cy="1119569"/>
            <a:chOff x="0" y="0"/>
            <a:chExt cx="2106826" cy="2113092"/>
          </a:xfrm>
        </p:grpSpPr>
        <p:sp>
          <p:nvSpPr>
            <p:cNvPr id="31" name="Freeform 3">
              <a:extLst>
                <a:ext uri="{FF2B5EF4-FFF2-40B4-BE49-F238E27FC236}">
                  <a16:creationId xmlns:a16="http://schemas.microsoft.com/office/drawing/2014/main" id="{D6C8B6A4-3225-4FE9-8C9B-78D1A5EE2848}"/>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txBody>
            <a:bodyPr/>
            <a:lstStyle/>
            <a:p>
              <a:endParaRPr lang="fr-FR" dirty="0"/>
            </a:p>
          </p:txBody>
        </p:sp>
        <p:sp>
          <p:nvSpPr>
            <p:cNvPr id="32" name="TextBox 4">
              <a:extLst>
                <a:ext uri="{FF2B5EF4-FFF2-40B4-BE49-F238E27FC236}">
                  <a16:creationId xmlns:a16="http://schemas.microsoft.com/office/drawing/2014/main" id="{0FC4B5AA-0F6A-4BE5-9B45-7A021E03D221}"/>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3" name="TextBox 9">
            <a:extLst>
              <a:ext uri="{FF2B5EF4-FFF2-40B4-BE49-F238E27FC236}">
                <a16:creationId xmlns:a16="http://schemas.microsoft.com/office/drawing/2014/main" id="{B84970E9-1FF9-499B-BA02-4BD421905FB9}"/>
              </a:ext>
            </a:extLst>
          </p:cNvPr>
          <p:cNvSpPr txBox="1"/>
          <p:nvPr/>
        </p:nvSpPr>
        <p:spPr>
          <a:xfrm>
            <a:off x="1800710" y="2993907"/>
            <a:ext cx="5754831" cy="501676"/>
          </a:xfrm>
          <a:prstGeom prst="rect">
            <a:avLst/>
          </a:prstGeom>
        </p:spPr>
        <p:txBody>
          <a:bodyPr lIns="0" tIns="0" rIns="0" bIns="0" rtlCol="0" anchor="t">
            <a:spAutoFit/>
          </a:bodyPr>
          <a:lstStyle/>
          <a:p>
            <a:pPr lvl="0" algn="ctr">
              <a:lnSpc>
                <a:spcPct val="150000"/>
              </a:lnSpc>
              <a:spcBef>
                <a:spcPct val="0"/>
              </a:spcBef>
            </a:pPr>
            <a:r>
              <a:rPr lang="fr-FR" sz="2400" u="none" strike="noStrike" spc="-40" dirty="0" err="1">
                <a:solidFill>
                  <a:srgbClr val="FDFDFD"/>
                </a:solidFill>
                <a:latin typeface="Poppins"/>
              </a:rPr>
              <a:t>LightGBM</a:t>
            </a:r>
            <a:endParaRPr lang="fr-FR" sz="2400" u="none" strike="noStrike" spc="-40" dirty="0">
              <a:solidFill>
                <a:srgbClr val="FDFDFD"/>
              </a:solidFill>
              <a:latin typeface="Poppins"/>
            </a:endParaRPr>
          </a:p>
        </p:txBody>
      </p:sp>
      <p:pic>
        <p:nvPicPr>
          <p:cNvPr id="4" name="Image 3">
            <a:extLst>
              <a:ext uri="{FF2B5EF4-FFF2-40B4-BE49-F238E27FC236}">
                <a16:creationId xmlns:a16="http://schemas.microsoft.com/office/drawing/2014/main" id="{BC518C37-0D8F-4049-BE51-4197D7C21B92}"/>
              </a:ext>
            </a:extLst>
          </p:cNvPr>
          <p:cNvPicPr>
            <a:picLocks noChangeAspect="1"/>
          </p:cNvPicPr>
          <p:nvPr/>
        </p:nvPicPr>
        <p:blipFill>
          <a:blip r:embed="rId2"/>
          <a:stretch>
            <a:fillRect/>
          </a:stretch>
        </p:blipFill>
        <p:spPr>
          <a:xfrm>
            <a:off x="121617" y="4167300"/>
            <a:ext cx="16636798" cy="5863534"/>
          </a:xfrm>
          <a:prstGeom prst="rect">
            <a:avLst/>
          </a:prstGeom>
        </p:spPr>
      </p:pic>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6" name="Image 5">
            <a:extLst>
              <a:ext uri="{FF2B5EF4-FFF2-40B4-BE49-F238E27FC236}">
                <a16:creationId xmlns:a16="http://schemas.microsoft.com/office/drawing/2014/main" id="{5045125F-A6A6-4380-B4EA-5046EAD362AF}"/>
              </a:ext>
            </a:extLst>
          </p:cNvPr>
          <p:cNvPicPr>
            <a:picLocks noChangeAspect="1"/>
          </p:cNvPicPr>
          <p:nvPr/>
        </p:nvPicPr>
        <p:blipFill>
          <a:blip r:embed="rId3"/>
          <a:stretch>
            <a:fillRect/>
          </a:stretch>
        </p:blipFill>
        <p:spPr>
          <a:xfrm>
            <a:off x="10173153" y="353556"/>
            <a:ext cx="6277851" cy="3715268"/>
          </a:xfrm>
          <a:prstGeom prst="rect">
            <a:avLst/>
          </a:prstGeom>
        </p:spPr>
      </p:pic>
    </p:spTree>
    <p:extLst>
      <p:ext uri="{BB962C8B-B14F-4D97-AF65-F5344CB8AC3E}">
        <p14:creationId xmlns:p14="http://schemas.microsoft.com/office/powerpoint/2010/main" val="184116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273" y="437556"/>
            <a:ext cx="7523780" cy="8801402"/>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630332" y="524107"/>
            <a:ext cx="6769675" cy="946669"/>
          </a:xfrm>
          <a:prstGeom prst="rect">
            <a:avLst/>
          </a:prstGeom>
        </p:spPr>
        <p:txBody>
          <a:bodyPr wrap="square" lIns="0" tIns="0" rIns="0" bIns="0" rtlCol="0" anchor="t">
            <a:spAutoFit/>
          </a:bodyPr>
          <a:lstStyle/>
          <a:p>
            <a:pPr marL="0" lvl="0" indent="0" algn="l">
              <a:lnSpc>
                <a:spcPts val="7902"/>
              </a:lnSpc>
              <a:spcBef>
                <a:spcPct val="0"/>
              </a:spcBef>
            </a:pPr>
            <a:r>
              <a:rPr lang="en-US" sz="5644" u="none" strike="noStrike" dirty="0">
                <a:solidFill>
                  <a:srgbClr val="FDFDFD"/>
                </a:solidFill>
                <a:latin typeface="Open Sans Extra Bold"/>
              </a:rPr>
              <a:t>Meilleur </a:t>
            </a:r>
            <a:r>
              <a:rPr lang="en-US" sz="5644" u="none" strike="noStrike" dirty="0" err="1">
                <a:solidFill>
                  <a:srgbClr val="FDFDFD"/>
                </a:solidFill>
                <a:latin typeface="Open Sans Extra Bold"/>
              </a:rPr>
              <a:t>modèle</a:t>
            </a:r>
            <a:endParaRPr lang="en-US" sz="5644" u="none" strike="noStrike" dirty="0">
              <a:solidFill>
                <a:srgbClr val="FDFDFD"/>
              </a:solidFill>
              <a:latin typeface="Open Sans Extra Bold"/>
            </a:endParaRPr>
          </a:p>
        </p:txBody>
      </p:sp>
      <p:sp>
        <p:nvSpPr>
          <p:cNvPr id="9" name="TextBox 9"/>
          <p:cNvSpPr txBox="1"/>
          <p:nvPr/>
        </p:nvSpPr>
        <p:spPr>
          <a:xfrm>
            <a:off x="2200265" y="2771192"/>
            <a:ext cx="5754831" cy="752514"/>
          </a:xfrm>
          <a:prstGeom prst="rect">
            <a:avLst/>
          </a:prstGeom>
        </p:spPr>
        <p:txBody>
          <a:bodyPr lIns="0" tIns="0" rIns="0" bIns="0" rtlCol="0" anchor="t">
            <a:spAutoFit/>
          </a:bodyPr>
          <a:lstStyle/>
          <a:p>
            <a:pPr marL="342900" lvl="0" indent="-342900" algn="just">
              <a:lnSpc>
                <a:spcPct val="150000"/>
              </a:lnSpc>
              <a:spcBef>
                <a:spcPct val="0"/>
              </a:spcBef>
              <a:buFont typeface="Arial" panose="020B0604020202020204" pitchFamily="34" charset="0"/>
              <a:buChar char="•"/>
            </a:pPr>
            <a:endParaRPr lang="en-US" sz="3600" u="none" strike="noStrike" spc="-40" dirty="0">
              <a:solidFill>
                <a:srgbClr val="FDFDFD"/>
              </a:solidFill>
              <a:latin typeface="Poppins"/>
            </a:endParaRP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
            <a:extLst>
              <a:ext uri="{FF2B5EF4-FFF2-40B4-BE49-F238E27FC236}">
                <a16:creationId xmlns:a16="http://schemas.microsoft.com/office/drawing/2014/main" id="{4AEFDE50-F785-48CA-B412-2F683633B9D2}"/>
              </a:ext>
            </a:extLst>
          </p:cNvPr>
          <p:cNvGrpSpPr/>
          <p:nvPr/>
        </p:nvGrpSpPr>
        <p:grpSpPr>
          <a:xfrm>
            <a:off x="9144000" y="3495583"/>
            <a:ext cx="7938175" cy="5919130"/>
            <a:chOff x="0" y="0"/>
            <a:chExt cx="2106826" cy="2113092"/>
          </a:xfrm>
        </p:grpSpPr>
        <p:sp>
          <p:nvSpPr>
            <p:cNvPr id="26" name="Freeform 3">
              <a:extLst>
                <a:ext uri="{FF2B5EF4-FFF2-40B4-BE49-F238E27FC236}">
                  <a16:creationId xmlns:a16="http://schemas.microsoft.com/office/drawing/2014/main" id="{44D99C75-F562-4657-85CE-3A5A89F75B8B}"/>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27" name="TextBox 4">
              <a:extLst>
                <a:ext uri="{FF2B5EF4-FFF2-40B4-BE49-F238E27FC236}">
                  <a16:creationId xmlns:a16="http://schemas.microsoft.com/office/drawing/2014/main" id="{52BF851E-692C-4B28-A680-438BD78793C2}"/>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9">
            <a:extLst>
              <a:ext uri="{FF2B5EF4-FFF2-40B4-BE49-F238E27FC236}">
                <a16:creationId xmlns:a16="http://schemas.microsoft.com/office/drawing/2014/main" id="{BF73032A-4E72-414D-AF99-4F40C497DEEA}"/>
              </a:ext>
            </a:extLst>
          </p:cNvPr>
          <p:cNvSpPr txBox="1"/>
          <p:nvPr/>
        </p:nvSpPr>
        <p:spPr>
          <a:xfrm>
            <a:off x="10047107" y="3153373"/>
            <a:ext cx="5754831" cy="342210"/>
          </a:xfrm>
          <a:prstGeom prst="rect">
            <a:avLst/>
          </a:prstGeom>
        </p:spPr>
        <p:txBody>
          <a:bodyPr wrap="square" lIns="0" tIns="0" rIns="0" bIns="0" rtlCol="0" anchor="t">
            <a:spAutoFit/>
          </a:bodyPr>
          <a:lstStyle/>
          <a:p>
            <a:pPr marL="0" lvl="0" indent="0" algn="just">
              <a:lnSpc>
                <a:spcPts val="2843"/>
              </a:lnSpc>
              <a:spcBef>
                <a:spcPct val="0"/>
              </a:spcBef>
            </a:pPr>
            <a:endParaRPr lang="en-US" sz="2030" u="none" strike="noStrike" spc="-40" dirty="0">
              <a:solidFill>
                <a:srgbClr val="FDFDFD"/>
              </a:solidFill>
              <a:latin typeface="Poppins"/>
            </a:endParaRPr>
          </a:p>
        </p:txBody>
      </p:sp>
      <p:sp>
        <p:nvSpPr>
          <p:cNvPr id="29" name="TextBox 9">
            <a:extLst>
              <a:ext uri="{FF2B5EF4-FFF2-40B4-BE49-F238E27FC236}">
                <a16:creationId xmlns:a16="http://schemas.microsoft.com/office/drawing/2014/main" id="{37FC3C11-B563-4667-9CC6-C3C42510B696}"/>
              </a:ext>
            </a:extLst>
          </p:cNvPr>
          <p:cNvSpPr txBox="1"/>
          <p:nvPr/>
        </p:nvSpPr>
        <p:spPr>
          <a:xfrm>
            <a:off x="9558396" y="3848260"/>
            <a:ext cx="6900804" cy="4379660"/>
          </a:xfrm>
          <a:prstGeom prst="rect">
            <a:avLst/>
          </a:prstGeom>
        </p:spPr>
        <p:txBody>
          <a:bodyPr wrap="square" lIns="0" tIns="0" rIns="0" bIns="0" rtlCol="0" anchor="t">
            <a:spAutoFit/>
          </a:bodyPr>
          <a:lstStyle/>
          <a:p>
            <a:pPr lvl="0" algn="just">
              <a:lnSpc>
                <a:spcPct val="150000"/>
              </a:lnSpc>
              <a:spcBef>
                <a:spcPct val="0"/>
              </a:spcBef>
            </a:pPr>
            <a:r>
              <a:rPr lang="fr-FR" sz="2400" u="none" strike="noStrike" spc="-40" dirty="0">
                <a:solidFill>
                  <a:srgbClr val="FDFDFD"/>
                </a:solidFill>
                <a:latin typeface="Poppins"/>
              </a:rPr>
              <a:t>La décision de choisir </a:t>
            </a:r>
            <a:r>
              <a:rPr lang="fr-FR" sz="2400" u="none" strike="noStrike" spc="-40" dirty="0" err="1">
                <a:solidFill>
                  <a:srgbClr val="FDFDFD"/>
                </a:solidFill>
                <a:latin typeface="Poppins"/>
              </a:rPr>
              <a:t>LightGBM</a:t>
            </a:r>
            <a:r>
              <a:rPr lang="fr-FR" sz="2400" u="none" strike="noStrike" spc="-40" dirty="0">
                <a:solidFill>
                  <a:srgbClr val="FDFDFD"/>
                </a:solidFill>
                <a:latin typeface="Poppins"/>
              </a:rPr>
              <a:t> repose sur son efficacité en termes de temps de calcul et de ressources, sa capacité à gérer de très grands ensembles de données et sa flexibilité pour ajuster divers hyperparamètres, ce qui le rend particulièrement adapté à notre environnement et à nos besoins opérationnels.</a:t>
            </a:r>
            <a:endParaRPr lang="en-US" sz="2400" u="none" strike="noStrike" spc="-40" dirty="0">
              <a:solidFill>
                <a:srgbClr val="FDFDFD"/>
              </a:solidFill>
              <a:latin typeface="Poppins"/>
            </a:endParaRPr>
          </a:p>
        </p:txBody>
      </p:sp>
      <p:pic>
        <p:nvPicPr>
          <p:cNvPr id="7" name="Image 6">
            <a:extLst>
              <a:ext uri="{FF2B5EF4-FFF2-40B4-BE49-F238E27FC236}">
                <a16:creationId xmlns:a16="http://schemas.microsoft.com/office/drawing/2014/main" id="{ABCAEDBB-AC4A-46B8-BF06-DB090B24398E}"/>
              </a:ext>
            </a:extLst>
          </p:cNvPr>
          <p:cNvPicPr>
            <a:picLocks noChangeAspect="1"/>
          </p:cNvPicPr>
          <p:nvPr/>
        </p:nvPicPr>
        <p:blipFill>
          <a:blip r:embed="rId2"/>
          <a:stretch>
            <a:fillRect/>
          </a:stretch>
        </p:blipFill>
        <p:spPr>
          <a:xfrm>
            <a:off x="9558395" y="437556"/>
            <a:ext cx="7821703" cy="2950856"/>
          </a:xfrm>
          <a:prstGeom prst="rect">
            <a:avLst/>
          </a:prstGeom>
        </p:spPr>
      </p:pic>
      <p:sp>
        <p:nvSpPr>
          <p:cNvPr id="30" name="TextBox 9">
            <a:extLst>
              <a:ext uri="{FF2B5EF4-FFF2-40B4-BE49-F238E27FC236}">
                <a16:creationId xmlns:a16="http://schemas.microsoft.com/office/drawing/2014/main" id="{306E7E3A-A182-49FD-8826-5E036DEB4B67}"/>
              </a:ext>
            </a:extLst>
          </p:cNvPr>
          <p:cNvSpPr txBox="1"/>
          <p:nvPr/>
        </p:nvSpPr>
        <p:spPr>
          <a:xfrm>
            <a:off x="1459925" y="1473288"/>
            <a:ext cx="6769675" cy="7703647"/>
          </a:xfrm>
          <a:prstGeom prst="rect">
            <a:avLst/>
          </a:prstGeom>
        </p:spPr>
        <p:txBody>
          <a:bodyPr wrap="square" lIns="0" tIns="0" rIns="0" bIns="0" rtlCol="0" anchor="t">
            <a:spAutoFit/>
          </a:bodyPr>
          <a:lstStyle/>
          <a:p>
            <a:pPr lvl="0" algn="just">
              <a:lnSpc>
                <a:spcPct val="150000"/>
              </a:lnSpc>
              <a:spcBef>
                <a:spcPct val="0"/>
              </a:spcBef>
            </a:pPr>
            <a:r>
              <a:rPr lang="fr-FR" sz="2400" u="none" strike="noStrike" spc="-40" dirty="0">
                <a:solidFill>
                  <a:srgbClr val="FDFDFD"/>
                </a:solidFill>
                <a:latin typeface="Poppins"/>
              </a:rPr>
              <a:t>Après évaluation des différentes combinaisons de modèles et techniques d'échantillonnage, le choix s'est porté sur le modèle utilisant le </a:t>
            </a:r>
            <a:r>
              <a:rPr lang="fr-FR" sz="2400" u="none" strike="noStrike" spc="-40" dirty="0" err="1">
                <a:solidFill>
                  <a:srgbClr val="FDFDFD"/>
                </a:solidFill>
                <a:latin typeface="Poppins"/>
              </a:rPr>
              <a:t>Random</a:t>
            </a:r>
            <a:r>
              <a:rPr lang="fr-FR" sz="2400" u="none" strike="noStrike" spc="-40" dirty="0">
                <a:solidFill>
                  <a:srgbClr val="FDFDFD"/>
                </a:solidFill>
                <a:latin typeface="Poppins"/>
              </a:rPr>
              <a:t> </a:t>
            </a:r>
            <a:r>
              <a:rPr lang="fr-FR" sz="2400" u="none" strike="noStrike" spc="-40" dirty="0" err="1">
                <a:solidFill>
                  <a:srgbClr val="FDFDFD"/>
                </a:solidFill>
                <a:latin typeface="Poppins"/>
              </a:rPr>
              <a:t>UnderSampler</a:t>
            </a:r>
            <a:r>
              <a:rPr lang="fr-FR" sz="2400" u="none" strike="noStrike" spc="-40" dirty="0">
                <a:solidFill>
                  <a:srgbClr val="FDFDFD"/>
                </a:solidFill>
                <a:latin typeface="Poppins"/>
              </a:rPr>
              <a:t> avec </a:t>
            </a:r>
            <a:r>
              <a:rPr lang="fr-FR" sz="2400" u="none" strike="noStrike" spc="-40" dirty="0" err="1">
                <a:solidFill>
                  <a:srgbClr val="FDFDFD"/>
                </a:solidFill>
                <a:latin typeface="Poppins"/>
              </a:rPr>
              <a:t>LightGBM</a:t>
            </a:r>
            <a:r>
              <a:rPr lang="fr-FR" sz="2400" u="none" strike="noStrike" spc="-40" dirty="0">
                <a:solidFill>
                  <a:srgbClr val="FDFDFD"/>
                </a:solidFill>
                <a:latin typeface="Poppins"/>
              </a:rPr>
              <a:t> Classifier. Bien que le modèle avec </a:t>
            </a:r>
            <a:r>
              <a:rPr lang="fr-FR" sz="2400" u="none" strike="noStrike" spc="-40" dirty="0" err="1">
                <a:solidFill>
                  <a:srgbClr val="FDFDFD"/>
                </a:solidFill>
                <a:latin typeface="Poppins"/>
              </a:rPr>
              <a:t>XGBoost</a:t>
            </a:r>
            <a:r>
              <a:rPr lang="fr-FR" sz="2400" u="none" strike="noStrike" spc="-40" dirty="0">
                <a:solidFill>
                  <a:srgbClr val="FDFDFD"/>
                </a:solidFill>
                <a:latin typeface="Poppins"/>
              </a:rPr>
              <a:t> affiche un AUC légèrement supérieur sur l'ensemble d'entraînement (0.900426), le </a:t>
            </a:r>
            <a:r>
              <a:rPr lang="fr-FR" sz="2400" u="none" strike="noStrike" spc="-40" dirty="0" err="1">
                <a:solidFill>
                  <a:srgbClr val="FDFDFD"/>
                </a:solidFill>
                <a:latin typeface="Poppins"/>
              </a:rPr>
              <a:t>LightGBM</a:t>
            </a:r>
            <a:r>
              <a:rPr lang="fr-FR" sz="2400" u="none" strike="noStrike" spc="-40" dirty="0">
                <a:solidFill>
                  <a:srgbClr val="FDFDFD"/>
                </a:solidFill>
                <a:latin typeface="Poppins"/>
              </a:rPr>
              <a:t> présente des performances très proches avec un AUC de 0.892261. De plus, les résultats sur l'ensemble de test sont pratiquement équivalents, avec un AUC de 0.888668 pour </a:t>
            </a:r>
            <a:r>
              <a:rPr lang="fr-FR" sz="2400" u="none" strike="noStrike" spc="-40" dirty="0" err="1">
                <a:solidFill>
                  <a:srgbClr val="FDFDFD"/>
                </a:solidFill>
                <a:latin typeface="Poppins"/>
              </a:rPr>
              <a:t>LightGBM</a:t>
            </a:r>
            <a:r>
              <a:rPr lang="fr-FR" sz="2400" u="none" strike="noStrike" spc="-40" dirty="0">
                <a:solidFill>
                  <a:srgbClr val="FDFDFD"/>
                </a:solidFill>
                <a:latin typeface="Poppins"/>
              </a:rPr>
              <a:t> contre 0.888684 pour </a:t>
            </a:r>
            <a:r>
              <a:rPr lang="fr-FR" sz="2400" u="none" strike="noStrike" spc="-40" dirty="0" err="1">
                <a:solidFill>
                  <a:srgbClr val="FDFDFD"/>
                </a:solidFill>
                <a:latin typeface="Poppins"/>
              </a:rPr>
              <a:t>XGBoost</a:t>
            </a:r>
            <a:r>
              <a:rPr lang="fr-FR" sz="2400" u="none" strike="noStrike" spc="-40" dirty="0">
                <a:solidFill>
                  <a:srgbClr val="FDFDFD"/>
                </a:solidFill>
                <a:latin typeface="Poppins"/>
              </a:rPr>
              <a:t>, indiquant une généralisation similaire. </a:t>
            </a:r>
            <a:endParaRPr lang="en-US" sz="2400" u="none" strike="noStrike" spc="-40" dirty="0">
              <a:solidFill>
                <a:srgbClr val="FDFDFD"/>
              </a:solidFill>
              <a:latin typeface="Poppins"/>
            </a:endParaRPr>
          </a:p>
        </p:txBody>
      </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1073014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e 16" descr="Hexagone de couleur foncée unie au milieu d’une accentuation d’image">
            <a:extLst>
              <a:ext uri="{FF2B5EF4-FFF2-40B4-BE49-F238E27FC236}">
                <a16:creationId xmlns:a16="http://schemas.microsoft.com/office/drawing/2014/main" id="{84367257-921F-4C31-9DD7-8B0616248FDF}"/>
              </a:ext>
            </a:extLst>
          </p:cNvPr>
          <p:cNvSpPr/>
          <p:nvPr/>
        </p:nvSpPr>
        <p:spPr>
          <a:xfrm rot="16200000">
            <a:off x="7315202" y="3238500"/>
            <a:ext cx="3809999" cy="2895600"/>
          </a:xfrm>
          <a:prstGeom prst="hexagon">
            <a:avLst/>
          </a:prstGeom>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rtl="0"/>
            <a:endParaRPr lang="fr-FR" sz="2700" dirty="0">
              <a:solidFill>
                <a:schemeClr val="tx1"/>
              </a:solidFill>
            </a:endParaRPr>
          </a:p>
        </p:txBody>
      </p:sp>
      <p:sp>
        <p:nvSpPr>
          <p:cNvPr id="18" name="Zone de texte 8">
            <a:extLst>
              <a:ext uri="{FF2B5EF4-FFF2-40B4-BE49-F238E27FC236}">
                <a16:creationId xmlns:a16="http://schemas.microsoft.com/office/drawing/2014/main" id="{64052DBB-CC72-4F59-92CE-00AB25EFF3F6}"/>
              </a:ext>
            </a:extLst>
          </p:cNvPr>
          <p:cNvSpPr txBox="1"/>
          <p:nvPr/>
        </p:nvSpPr>
        <p:spPr>
          <a:xfrm>
            <a:off x="7772400" y="4381500"/>
            <a:ext cx="2819400" cy="630942"/>
          </a:xfrm>
          <a:prstGeom prst="rect">
            <a:avLst/>
          </a:prstGeom>
          <a:noFill/>
        </p:spPr>
        <p:txBody>
          <a:bodyPr wrap="square" rtlCol="0">
            <a:spAutoFit/>
          </a:bodyPr>
          <a:lstStyle/>
          <a:p>
            <a:pPr algn="ctr" rtl="0"/>
            <a:r>
              <a:rPr lang="fr-FR" sz="3500" b="1" dirty="0">
                <a:cs typeface="Calibri Light" panose="020F0302020204030204" pitchFamily="34" charset="0"/>
              </a:rPr>
              <a:t>Présenté par:</a:t>
            </a:r>
          </a:p>
        </p:txBody>
      </p:sp>
      <p:sp>
        <p:nvSpPr>
          <p:cNvPr id="19" name="Titre 3">
            <a:extLst>
              <a:ext uri="{FF2B5EF4-FFF2-40B4-BE49-F238E27FC236}">
                <a16:creationId xmlns:a16="http://schemas.microsoft.com/office/drawing/2014/main" id="{291CA16A-993E-43BA-BDDC-9E427CF951B2}"/>
              </a:ext>
            </a:extLst>
          </p:cNvPr>
          <p:cNvSpPr txBox="1">
            <a:spLocks/>
          </p:cNvSpPr>
          <p:nvPr/>
        </p:nvSpPr>
        <p:spPr>
          <a:xfrm>
            <a:off x="11049000" y="3619500"/>
            <a:ext cx="7239000" cy="2362200"/>
          </a:xfrm>
          <a:prstGeom prst="rect">
            <a:avLst/>
          </a:prstGeom>
        </p:spPr>
        <p:txBody>
          <a:bodyPr rtlCol="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3600" b="1" dirty="0" smtClean="0">
                <a:latin typeface="Calibri (Corps)"/>
              </a:rPr>
              <a:t> Toussaint Régis SOSSOU </a:t>
            </a:r>
            <a:br>
              <a:rPr lang="fr-FR" sz="3600" b="1" dirty="0" smtClean="0">
                <a:latin typeface="Calibri (Corps)"/>
              </a:rPr>
            </a:br>
            <a:r>
              <a:rPr lang="fr-FR" sz="3600" b="1" dirty="0" smtClean="0">
                <a:latin typeface="Calibri (Corps)"/>
              </a:rPr>
              <a:t>Mohamed El Moustapha DIOP </a:t>
            </a:r>
            <a:br>
              <a:rPr lang="fr-FR" sz="3600" b="1" dirty="0" smtClean="0">
                <a:latin typeface="Calibri (Corps)"/>
              </a:rPr>
            </a:br>
            <a:r>
              <a:rPr lang="fr-FR" sz="3600" b="1" dirty="0" smtClean="0">
                <a:latin typeface="Calibri (Corps)"/>
              </a:rPr>
              <a:t>Mouhamadou Moustapha WADE </a:t>
            </a:r>
            <a:br>
              <a:rPr lang="fr-FR" sz="3600" b="1" dirty="0" smtClean="0">
                <a:latin typeface="Calibri (Corps)"/>
              </a:rPr>
            </a:br>
            <a:r>
              <a:rPr lang="fr-FR" sz="3600" b="1" dirty="0" smtClean="0">
                <a:latin typeface="Calibri (Corps)"/>
              </a:rPr>
              <a:t>        </a:t>
            </a:r>
            <a:endParaRPr lang="fr-FR" sz="3600" b="1" dirty="0">
              <a:latin typeface="Calibri (Corps)"/>
            </a:endParaRPr>
          </a:p>
        </p:txBody>
      </p:sp>
      <p:sp>
        <p:nvSpPr>
          <p:cNvPr id="20" name="ZoneTexte 4"/>
          <p:cNvSpPr txBox="1"/>
          <p:nvPr/>
        </p:nvSpPr>
        <p:spPr>
          <a:xfrm>
            <a:off x="11049000" y="7505700"/>
            <a:ext cx="6781800" cy="2400657"/>
          </a:xfrm>
          <a:prstGeom prst="rect">
            <a:avLst/>
          </a:prstGeom>
          <a:noFill/>
        </p:spPr>
        <p:txBody>
          <a:bodyPr wrap="square" rtlCol="0">
            <a:spAutoFit/>
          </a:bodyPr>
          <a:ls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5000" b="1" dirty="0"/>
              <a:t>Sous la supervision de : </a:t>
            </a:r>
          </a:p>
          <a:p>
            <a:pPr algn="ctr"/>
            <a:r>
              <a:rPr lang="fr-FR" sz="5000" b="1" dirty="0" smtClean="0"/>
              <a:t>MOUSLY DIAW</a:t>
            </a:r>
            <a:endParaRPr lang="fr-FR" sz="5000" b="1" dirty="0"/>
          </a:p>
          <a:p>
            <a:pPr algn="ctr"/>
            <a:r>
              <a:rPr lang="fr-FR" sz="5000" b="1" i="1" dirty="0"/>
              <a:t>Data </a:t>
            </a:r>
            <a:r>
              <a:rPr lang="fr-FR" sz="5000" b="1" i="1" dirty="0" smtClean="0"/>
              <a:t>Scientist</a:t>
            </a:r>
            <a:endParaRPr lang="fr-FR" sz="5000" b="1" i="1" dirty="0"/>
          </a:p>
        </p:txBody>
      </p:sp>
      <p:pic>
        <p:nvPicPr>
          <p:cNvPr id="21" name="Image 20"/>
          <p:cNvPicPr>
            <a:picLocks noChangeAspect="1"/>
          </p:cNvPicPr>
          <p:nvPr/>
        </p:nvPicPr>
        <p:blipFill>
          <a:blip r:embed="rId2"/>
          <a:stretch>
            <a:fillRect/>
          </a:stretch>
        </p:blipFill>
        <p:spPr>
          <a:xfrm>
            <a:off x="13106400" y="876300"/>
            <a:ext cx="2819400" cy="2209800"/>
          </a:xfrm>
          <a:prstGeom prst="rect">
            <a:avLst/>
          </a:prstGeom>
        </p:spPr>
      </p:pic>
      <p:pic>
        <p:nvPicPr>
          <p:cNvPr id="22" name="Espace réservé pour une image  4"/>
          <p:cNvPicPr>
            <a:picLocks noChangeAspect="1"/>
          </p:cNvPicPr>
          <p:nvPr/>
        </p:nvPicPr>
        <p:blipFill>
          <a:blip r:embed="rId3">
            <a:extLst>
              <a:ext uri="{28A0092B-C50C-407E-A947-70E740481C1C}">
                <a14:useLocalDpi xmlns:a14="http://schemas.microsoft.com/office/drawing/2010/main" val="0"/>
              </a:ext>
            </a:extLst>
          </a:blip>
          <a:srcRect l="21714" r="21714"/>
          <a:stretch>
            <a:fillRect/>
          </a:stretch>
        </p:blipFill>
        <p:spPr>
          <a:xfrm>
            <a:off x="0" y="0"/>
            <a:ext cx="7620000" cy="10287000"/>
          </a:xfrm>
          <a:prstGeom prst="rect">
            <a:avLst/>
          </a:prstGeom>
        </p:spPr>
      </p:pic>
      <p:sp>
        <p:nvSpPr>
          <p:cNvPr id="23" name="Espace réservé du texte 4">
            <a:extLst>
              <a:ext uri="{FF2B5EF4-FFF2-40B4-BE49-F238E27FC236}">
                <a16:creationId xmlns:a16="http://schemas.microsoft.com/office/drawing/2014/main" id="{F063A021-7C19-4C85-B48B-EFEA732C1906}"/>
              </a:ext>
            </a:extLst>
          </p:cNvPr>
          <p:cNvSpPr txBox="1">
            <a:spLocks/>
          </p:cNvSpPr>
          <p:nvPr/>
        </p:nvSpPr>
        <p:spPr>
          <a:xfrm>
            <a:off x="12192000" y="5448300"/>
            <a:ext cx="4304091" cy="726585"/>
          </a:xfrm>
          <a:prstGeom prst="rect">
            <a:avLst/>
          </a:prstGeom>
        </p:spPr>
        <p:txBody>
          <a:bodyPr rtlCol="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b="1" dirty="0" smtClean="0">
                <a:solidFill>
                  <a:schemeClr val="accent1">
                    <a:lumMod val="50000"/>
                  </a:schemeClr>
                </a:solidFill>
                <a:latin typeface="Calibri (Corps)"/>
                <a:cs typeface="Times New Roman" panose="02020603050405020304" pitchFamily="18" charset="0"/>
              </a:rPr>
              <a:t>Elèves  en ISE2</a:t>
            </a:r>
            <a:endParaRPr lang="fr-FR" b="1" dirty="0">
              <a:solidFill>
                <a:schemeClr val="accent1">
                  <a:lumMod val="50000"/>
                </a:schemeClr>
              </a:solidFill>
              <a:latin typeface="Calibri (Corps)"/>
              <a:cs typeface="Times New Roman" panose="02020603050405020304" pitchFamily="18" charset="0"/>
            </a:endParaRPr>
          </a:p>
        </p:txBody>
      </p:sp>
    </p:spTree>
    <p:extLst>
      <p:ext uri="{BB962C8B-B14F-4D97-AF65-F5344CB8AC3E}">
        <p14:creationId xmlns:p14="http://schemas.microsoft.com/office/powerpoint/2010/main" val="3114783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4859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43000" y="3086100"/>
            <a:ext cx="19818927" cy="2120004"/>
          </a:xfrm>
          <a:prstGeom prst="rect">
            <a:avLst/>
          </a:prstGeom>
        </p:spPr>
        <p:txBody>
          <a:bodyPr wrap="square" lIns="0" tIns="0" rIns="0" bIns="0" rtlCol="0" anchor="t">
            <a:spAutoFit/>
          </a:bodyPr>
          <a:lstStyle/>
          <a:p>
            <a:pPr lvl="0" algn="ctr">
              <a:lnSpc>
                <a:spcPts val="18560"/>
              </a:lnSpc>
              <a:spcBef>
                <a:spcPct val="0"/>
              </a:spcBef>
            </a:pPr>
            <a:r>
              <a:rPr lang="fr-FR" sz="9000" dirty="0" smtClean="0">
                <a:solidFill>
                  <a:srgbClr val="FFFFFF"/>
                </a:solidFill>
                <a:latin typeface="Open Sans Extra Bold"/>
              </a:rPr>
              <a:t>Déploiement/Dashboard</a:t>
            </a:r>
            <a:endParaRPr lang="fr-FR" sz="9000" dirty="0">
              <a:solidFill>
                <a:srgbClr val="FFFFFF"/>
              </a:solidFill>
              <a:latin typeface="Open Sans Extra Bold"/>
            </a:endParaRPr>
          </a:p>
        </p:txBody>
      </p:sp>
    </p:spTree>
    <p:extLst>
      <p:ext uri="{BB962C8B-B14F-4D97-AF65-F5344CB8AC3E}">
        <p14:creationId xmlns:p14="http://schemas.microsoft.com/office/powerpoint/2010/main" val="1187674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2">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7907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9" name="ZoneTexte 8"/>
          <p:cNvSpPr txBox="1"/>
          <p:nvPr/>
        </p:nvSpPr>
        <p:spPr>
          <a:xfrm>
            <a:off x="3200400" y="2628900"/>
            <a:ext cx="11430000" cy="4401205"/>
          </a:xfrm>
          <a:prstGeom prst="rect">
            <a:avLst/>
          </a:prstGeom>
          <a:noFill/>
        </p:spPr>
        <p:txBody>
          <a:bodyPr wrap="square" rtlCol="0">
            <a:spAutoFit/>
          </a:bodyPr>
          <a:lstStyle/>
          <a:p>
            <a:pPr algn="just"/>
            <a:r>
              <a:rPr lang="fr-FR" sz="4000" dirty="0">
                <a:solidFill>
                  <a:schemeClr val="bg1"/>
                </a:solidFill>
              </a:rPr>
              <a:t>Bienvenue sur notre tableau de bord interactif d’analyse de notre clientèle bancaire. Explorez les caractéristiques clés de nos clients : répartition par âge et lieu de résidence, niveau d’engagement via le nombre de produits utilisés, proportion de clients par sexe, fidélité avec les années passées à la banque, et taux de churn (clients ayant quitté). </a:t>
            </a:r>
          </a:p>
        </p:txBody>
      </p:sp>
    </p:spTree>
    <p:extLst>
      <p:ext uri="{BB962C8B-B14F-4D97-AF65-F5344CB8AC3E}">
        <p14:creationId xmlns:p14="http://schemas.microsoft.com/office/powerpoint/2010/main" val="446995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96400" cy="102870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114300"/>
            <a:ext cx="8915400" cy="10401300"/>
          </a:xfrm>
          <a:prstGeom prst="rect">
            <a:avLst/>
          </a:prstGeom>
        </p:spPr>
      </p:pic>
    </p:spTree>
    <p:extLst>
      <p:ext uri="{BB962C8B-B14F-4D97-AF65-F5344CB8AC3E}">
        <p14:creationId xmlns:p14="http://schemas.microsoft.com/office/powerpoint/2010/main" val="23024915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7900"/>
            <a:ext cx="18288000" cy="8039100"/>
          </a:xfrm>
          <a:prstGeom prst="rect">
            <a:avLst/>
          </a:prstGeom>
        </p:spPr>
      </p:pic>
      <p:sp>
        <p:nvSpPr>
          <p:cNvPr id="5" name="ZoneTexte 4"/>
          <p:cNvSpPr txBox="1"/>
          <p:nvPr/>
        </p:nvSpPr>
        <p:spPr>
          <a:xfrm>
            <a:off x="20782" y="190500"/>
            <a:ext cx="16764000" cy="1569660"/>
          </a:xfrm>
          <a:prstGeom prst="rect">
            <a:avLst/>
          </a:prstGeom>
          <a:noFill/>
        </p:spPr>
        <p:txBody>
          <a:bodyPr wrap="square" rtlCol="0">
            <a:spAutoFit/>
          </a:bodyPr>
          <a:lstStyle/>
          <a:p>
            <a:pPr algn="just"/>
            <a:r>
              <a:rPr lang="fr-FR" sz="3200" dirty="0"/>
              <a:t>La page de prédiction permet de saisir des données clients pour obtenir des insights personnalisés. Entrez l'âge, le lieu de résidence, le nombre de produits utilisés, le sexe, les années passées à la banque et le statut de départ pour prédire le comportement des clients et affiner vos stratégies.</a:t>
            </a:r>
          </a:p>
        </p:txBody>
      </p:sp>
    </p:spTree>
    <p:extLst>
      <p:ext uri="{BB962C8B-B14F-4D97-AF65-F5344CB8AC3E}">
        <p14:creationId xmlns:p14="http://schemas.microsoft.com/office/powerpoint/2010/main" val="221431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9300"/>
            <a:ext cx="18288000" cy="8267700"/>
          </a:xfrm>
          <a:prstGeom prst="rect">
            <a:avLst/>
          </a:prstGeom>
        </p:spPr>
      </p:pic>
      <p:sp>
        <p:nvSpPr>
          <p:cNvPr id="4" name="ZoneTexte 3"/>
          <p:cNvSpPr txBox="1"/>
          <p:nvPr/>
        </p:nvSpPr>
        <p:spPr>
          <a:xfrm>
            <a:off x="0" y="190500"/>
            <a:ext cx="17893145" cy="1477328"/>
          </a:xfrm>
          <a:prstGeom prst="rect">
            <a:avLst/>
          </a:prstGeom>
          <a:noFill/>
        </p:spPr>
        <p:txBody>
          <a:bodyPr wrap="square" rtlCol="0">
            <a:spAutoFit/>
          </a:bodyPr>
          <a:lstStyle/>
          <a:p>
            <a:pPr algn="just"/>
            <a:r>
              <a:rPr lang="fr-FR" sz="3000" dirty="0"/>
              <a:t>La page historique vous offre un aperçu détaillé de l'évolution des données de notre clientèle bancaire au fil du temps. Vous pouvez explorer les tendances passées en matière d'âge, de lieu de résidence, de produits utilisés, de répartition par sexe, d'ancienneté des clients et de taux de churn. </a:t>
            </a:r>
          </a:p>
        </p:txBody>
      </p:sp>
    </p:spTree>
    <p:extLst>
      <p:ext uri="{BB962C8B-B14F-4D97-AF65-F5344CB8AC3E}">
        <p14:creationId xmlns:p14="http://schemas.microsoft.com/office/powerpoint/2010/main" val="40873079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253" r="21253"/>
          <a:stretch>
            <a:fillRect/>
          </a:stretch>
        </p:blipFill>
        <p:spPr>
          <a:xfrm>
            <a:off x="5562600" y="1714500"/>
            <a:ext cx="6642785" cy="7705634"/>
          </a:xfrm>
        </p:spPr>
      </p:pic>
      <p:sp>
        <p:nvSpPr>
          <p:cNvPr id="19" name="Hexagone 18" descr="Hexagone de couleur foncée unie au milieu d’une accentuation d’image">
            <a:extLst>
              <a:ext uri="{FF2B5EF4-FFF2-40B4-BE49-F238E27FC236}">
                <a16:creationId xmlns:a16="http://schemas.microsoft.com/office/drawing/2014/main" id="{7CE8B54A-D8B2-498F-ACFB-31AC2DEB83FA}"/>
              </a:ext>
            </a:extLst>
          </p:cNvPr>
          <p:cNvSpPr/>
          <p:nvPr/>
        </p:nvSpPr>
        <p:spPr>
          <a:xfrm rot="16200000">
            <a:off x="7058897" y="4263252"/>
            <a:ext cx="3619497" cy="3120258"/>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sp>
        <p:nvSpPr>
          <p:cNvPr id="2" name="ZoneTexte 1"/>
          <p:cNvSpPr txBox="1"/>
          <p:nvPr/>
        </p:nvSpPr>
        <p:spPr>
          <a:xfrm>
            <a:off x="7555116" y="5097347"/>
            <a:ext cx="2627058" cy="1107996"/>
          </a:xfrm>
          <a:prstGeom prst="rect">
            <a:avLst/>
          </a:prstGeom>
          <a:noFill/>
        </p:spPr>
        <p:txBody>
          <a:bodyPr wrap="square" rtlCol="0">
            <a:spAutoFit/>
          </a:bodyPr>
          <a:lstStyle/>
          <a:p>
            <a:r>
              <a:rPr lang="fr-FR" sz="6600" dirty="0">
                <a:ln w="0"/>
                <a:solidFill>
                  <a:schemeClr val="accent5">
                    <a:lumMod val="20000"/>
                    <a:lumOff val="80000"/>
                  </a:schemeClr>
                </a:solidFill>
                <a:effectLst>
                  <a:reflection blurRad="6350" stA="53000" endA="300" endPos="35500" dir="5400000" sy="-90000" algn="bl" rotWithShape="0"/>
                </a:effectLst>
              </a:rPr>
              <a:t>Merci</a:t>
            </a:r>
          </a:p>
        </p:txBody>
      </p:sp>
    </p:spTree>
    <p:extLst>
      <p:ext uri="{BB962C8B-B14F-4D97-AF65-F5344CB8AC3E}">
        <p14:creationId xmlns:p14="http://schemas.microsoft.com/office/powerpoint/2010/main" val="24736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714" r="21714"/>
          <a:stretch>
            <a:fillRect/>
          </a:stretch>
        </p:blipFill>
        <p:spPr/>
      </p:pic>
      <p:sp>
        <p:nvSpPr>
          <p:cNvPr id="4" name="Titre 3">
            <a:extLst>
              <a:ext uri="{FF2B5EF4-FFF2-40B4-BE49-F238E27FC236}">
                <a16:creationId xmlns:a16="http://schemas.microsoft.com/office/drawing/2014/main" id="{1ABE11BF-33A5-4653-A144-CCCBACF58C30}"/>
              </a:ext>
            </a:extLst>
          </p:cNvPr>
          <p:cNvSpPr>
            <a:spLocks noGrp="1"/>
          </p:cNvSpPr>
          <p:nvPr>
            <p:ph type="title"/>
          </p:nvPr>
        </p:nvSpPr>
        <p:spPr>
          <a:xfrm>
            <a:off x="-2057400" y="2476500"/>
            <a:ext cx="11013933" cy="1823349"/>
          </a:xfrm>
        </p:spPr>
        <p:txBody>
          <a:bodyPr rtlCol="0"/>
          <a:lstStyle/>
          <a:p>
            <a:pPr rtl="0"/>
            <a:r>
              <a:rPr lang="fr-FR" b="0" dirty="0"/>
              <a:t>PLAN</a:t>
            </a:r>
          </a:p>
        </p:txBody>
      </p:sp>
      <p:sp>
        <p:nvSpPr>
          <p:cNvPr id="7" name="Espace réservé du contenu 6">
            <a:extLst>
              <a:ext uri="{FF2B5EF4-FFF2-40B4-BE49-F238E27FC236}">
                <a16:creationId xmlns:a16="http://schemas.microsoft.com/office/drawing/2014/main" id="{2482DBEC-EE72-4155-ACC5-87E80C5606A9}"/>
              </a:ext>
            </a:extLst>
          </p:cNvPr>
          <p:cNvSpPr>
            <a:spLocks noGrp="1"/>
          </p:cNvSpPr>
          <p:nvPr>
            <p:ph idx="1"/>
          </p:nvPr>
        </p:nvSpPr>
        <p:spPr>
          <a:xfrm>
            <a:off x="990600" y="4762500"/>
            <a:ext cx="7414244" cy="4437413"/>
          </a:xfrm>
        </p:spPr>
        <p:txBody>
          <a:bodyPr rtlCol="0">
            <a:normAutofit/>
          </a:bodyPr>
          <a:lstStyle/>
          <a:p>
            <a:r>
              <a:rPr lang="fr-FR" dirty="0" smtClean="0"/>
              <a:t>CONTEXE </a:t>
            </a:r>
            <a:r>
              <a:rPr lang="fr-FR" dirty="0"/>
              <a:t>ET </a:t>
            </a:r>
            <a:r>
              <a:rPr lang="fr-FR" dirty="0" smtClean="0"/>
              <a:t>PROBLEMATIQUE</a:t>
            </a:r>
          </a:p>
          <a:p>
            <a:r>
              <a:rPr lang="fr-FR" dirty="0"/>
              <a:t>Présentation des </a:t>
            </a:r>
            <a:r>
              <a:rPr lang="fr-FR" dirty="0" smtClean="0"/>
              <a:t>données</a:t>
            </a:r>
            <a:endParaRPr lang="fr-FR" dirty="0"/>
          </a:p>
          <a:p>
            <a:pPr lvl="0"/>
            <a:r>
              <a:rPr lang="fr-FR" dirty="0" smtClean="0"/>
              <a:t>Analyse des données exploratoires</a:t>
            </a:r>
          </a:p>
          <a:p>
            <a:pPr lvl="0"/>
            <a:r>
              <a:rPr lang="fr-FR" dirty="0" smtClean="0"/>
              <a:t>Modélisation</a:t>
            </a:r>
            <a:endParaRPr lang="fr-FR" dirty="0"/>
          </a:p>
          <a:p>
            <a:pPr lvl="0" rtl="0"/>
            <a:r>
              <a:rPr lang="fr-FR" dirty="0" smtClean="0"/>
              <a:t>Déploiement / Dashboard</a:t>
            </a:r>
          </a:p>
        </p:txBody>
      </p:sp>
      <p:sp>
        <p:nvSpPr>
          <p:cNvPr id="12" name="Espace réservé du numéro de diapositive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rtlCol="0"/>
          <a:lstStyle/>
          <a:p>
            <a:pPr rtl="0"/>
            <a:fld id="{8699F50C-BE38-4BD0-BA84-9B090E1F2B9B}" type="slidenum">
              <a:rPr lang="fr-FR" smtClean="0"/>
              <a:pPr rtl="0"/>
              <a:t>3</a:t>
            </a:fld>
            <a:endParaRPr lang="fr-FR" dirty="0"/>
          </a:p>
        </p:txBody>
      </p:sp>
      <p:sp>
        <p:nvSpPr>
          <p:cNvPr id="10" name="Rectangle 6">
            <a:extLst>
              <a:ext uri="{FF2B5EF4-FFF2-40B4-BE49-F238E27FC236}">
                <a16:creationId xmlns:a16="http://schemas.microsoft.com/office/drawing/2014/main" id="{CB6C299F-A8F8-4E86-BBAF-F766D386FC58}"/>
              </a:ext>
              <a:ext uri="{C183D7F6-B498-43B3-948B-1728B52AA6E4}">
                <adec:decorative xmlns:adec="http://schemas.microsoft.com/office/drawing/2017/decorative" xmlns="" val="1"/>
              </a:ext>
            </a:extLst>
          </p:cNvPr>
          <p:cNvSpPr/>
          <p:nvPr/>
        </p:nvSpPr>
        <p:spPr>
          <a:xfrm>
            <a:off x="11849961" y="-9"/>
            <a:ext cx="4485132" cy="4169673"/>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088" h="2779782">
                <a:moveTo>
                  <a:pt x="2340864" y="0"/>
                </a:moveTo>
                <a:lnTo>
                  <a:pt x="2990088" y="0"/>
                </a:lnTo>
                <a:lnTo>
                  <a:pt x="676656" y="2779782"/>
                </a:lnTo>
                <a:lnTo>
                  <a:pt x="0" y="2770638"/>
                </a:lnTo>
                <a:lnTo>
                  <a:pt x="234086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sp>
        <p:nvSpPr>
          <p:cNvPr id="14" name="Rectangle 6">
            <a:extLst>
              <a:ext uri="{FF2B5EF4-FFF2-40B4-BE49-F238E27FC236}">
                <a16:creationId xmlns:a16="http://schemas.microsoft.com/office/drawing/2014/main" id="{C0493726-9E6C-4353-AD4B-53B80284ECF5}"/>
              </a:ext>
              <a:ext uri="{C183D7F6-B498-43B3-948B-1728B52AA6E4}">
                <adec:decorative xmlns:adec="http://schemas.microsoft.com/office/drawing/2017/decorative" xmlns="" val="1"/>
              </a:ext>
            </a:extLst>
          </p:cNvPr>
          <p:cNvSpPr/>
          <p:nvPr/>
        </p:nvSpPr>
        <p:spPr>
          <a:xfrm>
            <a:off x="9585651" y="-21235"/>
            <a:ext cx="8702349" cy="10290917"/>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 name="connsiteX0" fmla="*/ 2997578 w 2997578"/>
              <a:gd name="connsiteY0" fmla="*/ 0 h 3561541"/>
              <a:gd name="connsiteX1" fmla="*/ 2990088 w 2997578"/>
              <a:gd name="connsiteY1" fmla="*/ 781759 h 3561541"/>
              <a:gd name="connsiteX2" fmla="*/ 676656 w 2997578"/>
              <a:gd name="connsiteY2" fmla="*/ 3561541 h 3561541"/>
              <a:gd name="connsiteX3" fmla="*/ 0 w 2997578"/>
              <a:gd name="connsiteY3" fmla="*/ 3552397 h 3561541"/>
              <a:gd name="connsiteX4" fmla="*/ 2997578 w 2997578"/>
              <a:gd name="connsiteY4" fmla="*/ 0 h 356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578" h="3561541">
                <a:moveTo>
                  <a:pt x="2997578" y="0"/>
                </a:moveTo>
                <a:cubicBezTo>
                  <a:pt x="2995081" y="260586"/>
                  <a:pt x="2992585" y="521173"/>
                  <a:pt x="2990088" y="781759"/>
                </a:cubicBezTo>
                <a:lnTo>
                  <a:pt x="676656" y="3561541"/>
                </a:lnTo>
                <a:lnTo>
                  <a:pt x="0" y="3552397"/>
                </a:lnTo>
                <a:lnTo>
                  <a:pt x="299757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sp>
        <p:nvSpPr>
          <p:cNvPr id="15" name="Rectangle 6">
            <a:extLst>
              <a:ext uri="{FF2B5EF4-FFF2-40B4-BE49-F238E27FC236}">
                <a16:creationId xmlns:a16="http://schemas.microsoft.com/office/drawing/2014/main" id="{2590ADEE-BBC0-4161-A1BF-CFFA4BC69A39}"/>
              </a:ext>
              <a:ext uri="{C183D7F6-B498-43B3-948B-1728B52AA6E4}">
                <adec:decorative xmlns:adec="http://schemas.microsoft.com/office/drawing/2017/decorative" xmlns="" val="1"/>
              </a:ext>
            </a:extLst>
          </p:cNvPr>
          <p:cNvSpPr/>
          <p:nvPr/>
        </p:nvSpPr>
        <p:spPr>
          <a:xfrm>
            <a:off x="13761102" y="4852521"/>
            <a:ext cx="4568499" cy="5497860"/>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 name="connsiteX0" fmla="*/ 2997578 w 2997578"/>
              <a:gd name="connsiteY0" fmla="*/ 0 h 3561541"/>
              <a:gd name="connsiteX1" fmla="*/ 2990088 w 2997578"/>
              <a:gd name="connsiteY1" fmla="*/ 781759 h 3561541"/>
              <a:gd name="connsiteX2" fmla="*/ 676656 w 2997578"/>
              <a:gd name="connsiteY2" fmla="*/ 3561541 h 3561541"/>
              <a:gd name="connsiteX3" fmla="*/ 0 w 2997578"/>
              <a:gd name="connsiteY3" fmla="*/ 3552397 h 3561541"/>
              <a:gd name="connsiteX4" fmla="*/ 2997578 w 2997578"/>
              <a:gd name="connsiteY4" fmla="*/ 0 h 3561541"/>
              <a:gd name="connsiteX0" fmla="*/ 2997578 w 2997578"/>
              <a:gd name="connsiteY0" fmla="*/ 0 h 3552397"/>
              <a:gd name="connsiteX1" fmla="*/ 2990088 w 2997578"/>
              <a:gd name="connsiteY1" fmla="*/ 781759 h 3552397"/>
              <a:gd name="connsiteX2" fmla="*/ 2100586 w 2997578"/>
              <a:gd name="connsiteY2" fmla="*/ 1861618 h 3552397"/>
              <a:gd name="connsiteX3" fmla="*/ 0 w 2997578"/>
              <a:gd name="connsiteY3" fmla="*/ 3552397 h 3552397"/>
              <a:gd name="connsiteX4" fmla="*/ 2997578 w 2997578"/>
              <a:gd name="connsiteY4" fmla="*/ 0 h 3552397"/>
              <a:gd name="connsiteX0" fmla="*/ 1573648 w 1573648"/>
              <a:gd name="connsiteY0" fmla="*/ 0 h 1865401"/>
              <a:gd name="connsiteX1" fmla="*/ 1566158 w 1573648"/>
              <a:gd name="connsiteY1" fmla="*/ 781759 h 1865401"/>
              <a:gd name="connsiteX2" fmla="*/ 676656 w 1573648"/>
              <a:gd name="connsiteY2" fmla="*/ 1861618 h 1865401"/>
              <a:gd name="connsiteX3" fmla="*/ 0 w 1573648"/>
              <a:gd name="connsiteY3" fmla="*/ 1865401 h 1865401"/>
              <a:gd name="connsiteX4" fmla="*/ 1573648 w 1573648"/>
              <a:gd name="connsiteY4" fmla="*/ 0 h 186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48" h="1865401">
                <a:moveTo>
                  <a:pt x="1573648" y="0"/>
                </a:moveTo>
                <a:cubicBezTo>
                  <a:pt x="1571151" y="260586"/>
                  <a:pt x="1568655" y="521173"/>
                  <a:pt x="1566158" y="781759"/>
                </a:cubicBezTo>
                <a:lnTo>
                  <a:pt x="676656" y="1861618"/>
                </a:lnTo>
                <a:lnTo>
                  <a:pt x="0" y="1865401"/>
                </a:lnTo>
                <a:lnTo>
                  <a:pt x="1573648"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sp>
        <p:nvSpPr>
          <p:cNvPr id="16" name="Parallélogramme 15">
            <a:extLst>
              <a:ext uri="{FF2B5EF4-FFF2-40B4-BE49-F238E27FC236}">
                <a16:creationId xmlns:a16="http://schemas.microsoft.com/office/drawing/2014/main" id="{8ADC8153-1F7D-47D6-B96D-45A86AC07AC9}"/>
              </a:ext>
              <a:ext uri="{C183D7F6-B498-43B3-948B-1728B52AA6E4}">
                <adec:decorative xmlns:adec="http://schemas.microsoft.com/office/drawing/2017/decorative" xmlns="" val="1"/>
              </a:ext>
            </a:extLst>
          </p:cNvPr>
          <p:cNvSpPr/>
          <p:nvPr/>
        </p:nvSpPr>
        <p:spPr>
          <a:xfrm flipH="1">
            <a:off x="4467225" y="-7"/>
            <a:ext cx="6181725" cy="1962158"/>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rtl="0"/>
            <a:endParaRPr lang="fr-FR" sz="2700" dirty="0"/>
          </a:p>
        </p:txBody>
      </p:sp>
      <p:pic>
        <p:nvPicPr>
          <p:cNvPr id="17" name="Image 16"/>
          <p:cNvPicPr>
            <a:picLocks noChangeAspect="1"/>
          </p:cNvPicPr>
          <p:nvPr/>
        </p:nvPicPr>
        <p:blipFill>
          <a:blip r:embed="rId4"/>
          <a:stretch>
            <a:fillRect/>
          </a:stretch>
        </p:blipFill>
        <p:spPr>
          <a:xfrm>
            <a:off x="16206107" y="267664"/>
            <a:ext cx="1028700" cy="912473"/>
          </a:xfrm>
          <a:prstGeom prst="rect">
            <a:avLst/>
          </a:prstGeom>
        </p:spPr>
      </p:pic>
    </p:spTree>
    <p:extLst>
      <p:ext uri="{BB962C8B-B14F-4D97-AF65-F5344CB8AC3E}">
        <p14:creationId xmlns:p14="http://schemas.microsoft.com/office/powerpoint/2010/main" val="2780612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4859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9800" y="2095500"/>
            <a:ext cx="13487400" cy="4770537"/>
          </a:xfrm>
          <a:prstGeom prst="rect">
            <a:avLst/>
          </a:prstGeom>
        </p:spPr>
        <p:txBody>
          <a:bodyPr wrap="square" lIns="0" tIns="0" rIns="0" bIns="0" rtlCol="0" anchor="t">
            <a:spAutoFit/>
          </a:bodyPr>
          <a:lstStyle/>
          <a:p>
            <a:pPr marL="0" lvl="0" indent="0" algn="ctr">
              <a:lnSpc>
                <a:spcPts val="18560"/>
              </a:lnSpc>
              <a:spcBef>
                <a:spcPct val="0"/>
              </a:spcBef>
            </a:pPr>
            <a:r>
              <a:rPr lang="fr-FR" sz="13257" dirty="0" smtClean="0">
                <a:solidFill>
                  <a:srgbClr val="FFFFFF"/>
                </a:solidFill>
                <a:latin typeface="Open Sans Extra Bold"/>
              </a:rPr>
              <a:t>Contexte</a:t>
            </a:r>
            <a:r>
              <a:rPr lang="en-US" sz="13257" dirty="0" smtClean="0">
                <a:solidFill>
                  <a:srgbClr val="FFFFFF"/>
                </a:solidFill>
                <a:latin typeface="Open Sans Extra Bold"/>
              </a:rPr>
              <a:t> et problematique</a:t>
            </a:r>
            <a:endParaRPr lang="en-US" sz="13257" dirty="0">
              <a:solidFill>
                <a:srgbClr val="FFFFFF"/>
              </a:solidFill>
              <a:latin typeface="Open Sans Extra Bold"/>
            </a:endParaRPr>
          </a:p>
        </p:txBody>
      </p:sp>
    </p:spTree>
    <p:extLst>
      <p:ext uri="{BB962C8B-B14F-4D97-AF65-F5344CB8AC3E}">
        <p14:creationId xmlns:p14="http://schemas.microsoft.com/office/powerpoint/2010/main" val="2490720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589" r="14589"/>
          <a:stretch>
            <a:fillRect/>
          </a:stretch>
        </p:blipFill>
        <p:spPr/>
      </p:pic>
      <p:sp>
        <p:nvSpPr>
          <p:cNvPr id="43" name="Espace réservé du texte 8">
            <a:extLst>
              <a:ext uri="{FF2B5EF4-FFF2-40B4-BE49-F238E27FC236}">
                <a16:creationId xmlns:a16="http://schemas.microsoft.com/office/drawing/2014/main" id="{EA7C22CB-613A-4C0B-90B3-4A405F793D3C}"/>
              </a:ext>
            </a:extLst>
          </p:cNvPr>
          <p:cNvSpPr>
            <a:spLocks noGrp="1"/>
          </p:cNvSpPr>
          <p:nvPr>
            <p:ph type="body" sz="quarter" idx="13"/>
          </p:nvPr>
        </p:nvSpPr>
        <p:spPr>
          <a:xfrm>
            <a:off x="228600" y="3314700"/>
            <a:ext cx="9047018" cy="7239000"/>
          </a:xfrm>
        </p:spPr>
        <p:txBody>
          <a:bodyPr rtlCol="0">
            <a:normAutofit fontScale="47500" lnSpcReduction="20000"/>
          </a:bodyPr>
          <a:lstStyle/>
          <a:p>
            <a:pPr>
              <a:lnSpc>
                <a:spcPct val="170000"/>
              </a:lnSpc>
            </a:pPr>
            <a:r>
              <a:rPr lang="fr-FR" sz="3600" b="1" dirty="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Vous êtes Data Scientist au sein de "fortuneo banque", une banque en ligne qui propose une gamme variée de services financiers et bancaires pour des personnes ayant peu ou pas du tout d'historique de prêt.</a:t>
            </a:r>
          </a:p>
          <a:p>
            <a:pPr>
              <a:lnSpc>
                <a:spcPct val="170000"/>
              </a:lnSpc>
            </a:pPr>
            <a:r>
              <a:rPr lang="fr-FR" sz="3600" b="1" dirty="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L’entreprise souhaite mettre en </a:t>
            </a:r>
            <a:r>
              <a:rPr lang="fr-FR" sz="3600" b="1" dirty="0" smtClean="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œuvre </a:t>
            </a:r>
            <a:r>
              <a:rPr lang="fr-FR" sz="3600" b="1" dirty="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un outil de “churn scoring” pour calculer la probabilité qu’un client quitte la banque, puis classifie le client en ‘churn’ ou pas. Elle souhaite donc développer un algorithme de </a:t>
            </a:r>
            <a:r>
              <a:rPr lang="fr-FR" sz="3600" b="1" dirty="0" smtClean="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classification en </a:t>
            </a:r>
            <a:r>
              <a:rPr lang="fr-FR" sz="3600" b="1" dirty="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s’appuyant sur des sources de données variées (données comportementales, données provenant d'autres institutions financières, etc</a:t>
            </a:r>
            <a:r>
              <a:rPr lang="fr-FR" sz="3600" b="1" dirty="0" smtClean="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a:t>
            </a:r>
            <a:endParaRPr lang="fr-FR" sz="3600" b="1" dirty="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endParaRPr>
          </a:p>
          <a:p>
            <a:pPr marL="571500" indent="-571500">
              <a:lnSpc>
                <a:spcPct val="170000"/>
              </a:lnSpc>
              <a:buFont typeface="Arial" panose="020B0604020202020204" pitchFamily="34" charset="0"/>
              <a:buChar char="•"/>
            </a:pPr>
            <a:r>
              <a:rPr lang="fr-FR" sz="3600" b="1" dirty="0" smtClean="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Comment Identifier les clients susceptibles de quitter la banque?</a:t>
            </a:r>
          </a:p>
          <a:p>
            <a:pPr marL="571500" indent="-571500">
              <a:lnSpc>
                <a:spcPct val="170000"/>
              </a:lnSpc>
              <a:buFont typeface="Arial" panose="020B0604020202020204" pitchFamily="34" charset="0"/>
              <a:buChar char="•"/>
            </a:pPr>
            <a:r>
              <a:rPr lang="fr-FR" sz="3600" b="1" dirty="0" smtClean="0">
                <a:solidFill>
                  <a:schemeClr val="accent1">
                    <a:lumMod val="50000"/>
                  </a:schemeClr>
                </a:solidFill>
                <a:latin typeface="Candara" panose="020E0502030303020204" pitchFamily="34" charset="0"/>
                <a:ea typeface="Yu Gothic UI Semibold" panose="020B0700000000000000" pitchFamily="34" charset="-128"/>
                <a:cs typeface="Times New Roman" panose="02020603050405020304" pitchFamily="18" charset="0"/>
              </a:rPr>
              <a:t>Impact: Réduire le churn en prenant des mesures préventives ciblées pour retenir les clients à haut risque.</a:t>
            </a:r>
          </a:p>
          <a:p>
            <a:pPr marL="342900" indent="-342900">
              <a:lnSpc>
                <a:spcPct val="100000"/>
              </a:lnSpc>
              <a:buFont typeface="Arial" panose="020B0604020202020204" pitchFamily="34" charset="0"/>
              <a:buChar char="•"/>
            </a:pPr>
            <a:endParaRPr lang="fr-FR" sz="2400" b="1" dirty="0">
              <a:solidFill>
                <a:schemeClr val="tx1"/>
              </a:solidFill>
              <a:latin typeface="Candara" panose="020E0502030303020204" pitchFamily="34" charset="0"/>
              <a:cs typeface="Times New Roman" panose="02020603050405020304" pitchFamily="18" charset="0"/>
            </a:endParaRPr>
          </a:p>
        </p:txBody>
      </p:sp>
      <p:sp>
        <p:nvSpPr>
          <p:cNvPr id="10" name="Espace réservé du numéro de diapositive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rtlCol="0"/>
          <a:lstStyle/>
          <a:p>
            <a:pPr rtl="0"/>
            <a:fld id="{8699F50C-BE38-4BD0-BA84-9B090E1F2B9B}" type="slidenum">
              <a:rPr lang="fr-FR" smtClean="0"/>
              <a:pPr rtl="0"/>
              <a:t>5</a:t>
            </a:fld>
            <a:endParaRPr lang="fr-FR" dirty="0"/>
          </a:p>
        </p:txBody>
      </p:sp>
      <p:sp>
        <p:nvSpPr>
          <p:cNvPr id="8" name="Rectangle 6">
            <a:extLst>
              <a:ext uri="{FF2B5EF4-FFF2-40B4-BE49-F238E27FC236}">
                <a16:creationId xmlns:a16="http://schemas.microsoft.com/office/drawing/2014/main" id="{C40354CD-70D8-4FF4-B031-A8C9101BA1A3}"/>
              </a:ext>
              <a:ext uri="{C183D7F6-B498-43B3-948B-1728B52AA6E4}">
                <adec:decorative xmlns:adec="http://schemas.microsoft.com/office/drawing/2017/decorative" xmlns="" val="1"/>
              </a:ext>
            </a:extLst>
          </p:cNvPr>
          <p:cNvSpPr/>
          <p:nvPr/>
        </p:nvSpPr>
        <p:spPr>
          <a:xfrm>
            <a:off x="11849961" y="-9"/>
            <a:ext cx="4485132" cy="4169673"/>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088" h="2779782">
                <a:moveTo>
                  <a:pt x="2340864" y="0"/>
                </a:moveTo>
                <a:lnTo>
                  <a:pt x="2990088" y="0"/>
                </a:lnTo>
                <a:lnTo>
                  <a:pt x="676656" y="2779782"/>
                </a:lnTo>
                <a:lnTo>
                  <a:pt x="0" y="2770638"/>
                </a:lnTo>
                <a:lnTo>
                  <a:pt x="234086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sp>
        <p:nvSpPr>
          <p:cNvPr id="9" name="Rectangle 6">
            <a:extLst>
              <a:ext uri="{FF2B5EF4-FFF2-40B4-BE49-F238E27FC236}">
                <a16:creationId xmlns:a16="http://schemas.microsoft.com/office/drawing/2014/main" id="{779B230B-CEC1-48AC-A953-C3C3D6A0AA97}"/>
              </a:ext>
              <a:ext uri="{C183D7F6-B498-43B3-948B-1728B52AA6E4}">
                <adec:decorative xmlns:adec="http://schemas.microsoft.com/office/drawing/2017/decorative" xmlns="" val="1"/>
              </a:ext>
            </a:extLst>
          </p:cNvPr>
          <p:cNvSpPr/>
          <p:nvPr/>
        </p:nvSpPr>
        <p:spPr>
          <a:xfrm>
            <a:off x="9585651" y="-42016"/>
            <a:ext cx="8702349" cy="10290917"/>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 name="connsiteX0" fmla="*/ 2997578 w 2997578"/>
              <a:gd name="connsiteY0" fmla="*/ 0 h 3561541"/>
              <a:gd name="connsiteX1" fmla="*/ 2990088 w 2997578"/>
              <a:gd name="connsiteY1" fmla="*/ 781759 h 3561541"/>
              <a:gd name="connsiteX2" fmla="*/ 676656 w 2997578"/>
              <a:gd name="connsiteY2" fmla="*/ 3561541 h 3561541"/>
              <a:gd name="connsiteX3" fmla="*/ 0 w 2997578"/>
              <a:gd name="connsiteY3" fmla="*/ 3552397 h 3561541"/>
              <a:gd name="connsiteX4" fmla="*/ 2997578 w 2997578"/>
              <a:gd name="connsiteY4" fmla="*/ 0 h 356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578" h="3561541">
                <a:moveTo>
                  <a:pt x="2997578" y="0"/>
                </a:moveTo>
                <a:cubicBezTo>
                  <a:pt x="2995081" y="260586"/>
                  <a:pt x="2992585" y="521173"/>
                  <a:pt x="2990088" y="781759"/>
                </a:cubicBezTo>
                <a:lnTo>
                  <a:pt x="676656" y="3561541"/>
                </a:lnTo>
                <a:lnTo>
                  <a:pt x="0" y="3552397"/>
                </a:lnTo>
                <a:lnTo>
                  <a:pt x="299757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700" dirty="0"/>
          </a:p>
        </p:txBody>
      </p:sp>
      <p:pic>
        <p:nvPicPr>
          <p:cNvPr id="11" name="Image 10"/>
          <p:cNvPicPr>
            <a:picLocks noChangeAspect="1"/>
          </p:cNvPicPr>
          <p:nvPr/>
        </p:nvPicPr>
        <p:blipFill>
          <a:blip r:embed="rId4"/>
          <a:stretch>
            <a:fillRect/>
          </a:stretch>
        </p:blipFill>
        <p:spPr>
          <a:xfrm>
            <a:off x="16206107" y="323081"/>
            <a:ext cx="1028700" cy="912473"/>
          </a:xfrm>
          <a:prstGeom prst="rect">
            <a:avLst/>
          </a:prstGeom>
        </p:spPr>
      </p:pic>
      <p:sp>
        <p:nvSpPr>
          <p:cNvPr id="15" name="Titre 13">
            <a:extLst>
              <a:ext uri="{FF2B5EF4-FFF2-40B4-BE49-F238E27FC236}">
                <a16:creationId xmlns:a16="http://schemas.microsoft.com/office/drawing/2014/main" id="{E3E5EE03-FBF6-46F5-8085-716AC6CE1C8C}"/>
              </a:ext>
            </a:extLst>
          </p:cNvPr>
          <p:cNvSpPr>
            <a:spLocks noGrp="1"/>
          </p:cNvSpPr>
          <p:nvPr>
            <p:ph type="title"/>
          </p:nvPr>
        </p:nvSpPr>
        <p:spPr>
          <a:xfrm>
            <a:off x="0" y="1943100"/>
            <a:ext cx="9296400" cy="1148805"/>
          </a:xfrm>
          <a:ln w="28575"/>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ormAutofit fontScale="90000"/>
          </a:bodyPr>
          <a:lstStyle/>
          <a:p>
            <a:pPr rtl="0"/>
            <a:r>
              <a:rPr lang="fr-FR" b="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Contexte et problématique </a:t>
            </a:r>
            <a:endParaRPr lang="fr-FR"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114275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4859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9800" y="2095500"/>
            <a:ext cx="13487400" cy="4770537"/>
          </a:xfrm>
          <a:prstGeom prst="rect">
            <a:avLst/>
          </a:prstGeom>
        </p:spPr>
        <p:txBody>
          <a:bodyPr wrap="square" lIns="0" tIns="0" rIns="0" bIns="0" rtlCol="0" anchor="t">
            <a:spAutoFit/>
          </a:bodyPr>
          <a:lstStyle/>
          <a:p>
            <a:pPr lvl="0" algn="ctr">
              <a:lnSpc>
                <a:spcPts val="18560"/>
              </a:lnSpc>
              <a:spcBef>
                <a:spcPct val="0"/>
              </a:spcBef>
            </a:pPr>
            <a:r>
              <a:rPr lang="en-US" sz="13257" dirty="0" smtClean="0">
                <a:solidFill>
                  <a:srgbClr val="FFFFFF"/>
                </a:solidFill>
                <a:latin typeface="Open Sans Extra Bold"/>
              </a:rPr>
              <a:t>Pr</a:t>
            </a:r>
            <a:r>
              <a:rPr lang="fr-FR" sz="13257" dirty="0" smtClean="0">
                <a:solidFill>
                  <a:srgbClr val="FFFFFF"/>
                </a:solidFill>
                <a:latin typeface="Open Sans Extra Bold"/>
              </a:rPr>
              <a:t>ésentation</a:t>
            </a:r>
            <a:r>
              <a:rPr lang="en-US" sz="13257" dirty="0" smtClean="0">
                <a:solidFill>
                  <a:srgbClr val="FFFFFF"/>
                </a:solidFill>
                <a:latin typeface="Open Sans Extra Bold"/>
              </a:rPr>
              <a:t> des </a:t>
            </a:r>
            <a:r>
              <a:rPr lang="fr-FR" sz="13257" dirty="0" smtClean="0">
                <a:solidFill>
                  <a:srgbClr val="FFFFFF"/>
                </a:solidFill>
                <a:latin typeface="Open Sans Extra Bold"/>
              </a:rPr>
              <a:t>données</a:t>
            </a:r>
            <a:endParaRPr lang="fr-FR" sz="13257" dirty="0">
              <a:solidFill>
                <a:srgbClr val="FFFFFF"/>
              </a:solidFill>
              <a:latin typeface="Open Sans Extra Bold"/>
            </a:endParaRPr>
          </a:p>
        </p:txBody>
      </p:sp>
    </p:spTree>
    <p:extLst>
      <p:ext uri="{BB962C8B-B14F-4D97-AF65-F5344CB8AC3E}">
        <p14:creationId xmlns:p14="http://schemas.microsoft.com/office/powerpoint/2010/main" val="2551763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778018" y="886691"/>
            <a:ext cx="10444166" cy="1148805"/>
          </a:xfrm>
          <a:ln w="28575"/>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lstStyle/>
          <a:p>
            <a:pPr rtl="0"/>
            <a:r>
              <a:rPr lang="fr-FR" b="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PRESENTATION </a:t>
            </a:r>
            <a:r>
              <a:rPr lang="fr-FR"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 DONNEES</a:t>
            </a:r>
          </a:p>
        </p:txBody>
      </p:sp>
      <p:sp>
        <p:nvSpPr>
          <p:cNvPr id="21" name="Espace réservé du numéro de diapositive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800">
                <a:solidFill>
                  <a:schemeClr val="tx1">
                    <a:lumMod val="50000"/>
                    <a:lumOff val="50000"/>
                  </a:schemeClr>
                </a:solidFill>
              </a:defRPr>
            </a:lvl1pPr>
          </a:lstStyle>
          <a:p>
            <a:pPr rtl="0"/>
            <a:fld id="{8699F50C-BE38-4BD0-BA84-9B090E1F2B9B}" type="slidenum">
              <a:rPr lang="fr-FR" smtClean="0"/>
              <a:pPr rtl="0"/>
              <a:t>7</a:t>
            </a:fld>
            <a:endParaRPr lang="fr-FR" dirty="0"/>
          </a:p>
        </p:txBody>
      </p:sp>
      <p:sp>
        <p:nvSpPr>
          <p:cNvPr id="9" name="Titre 10">
            <a:extLst>
              <a:ext uri="{FF2B5EF4-FFF2-40B4-BE49-F238E27FC236}">
                <a16:creationId xmlns:a16="http://schemas.microsoft.com/office/drawing/2014/main" id="{69D4BCF2-C773-495F-A4D5-860FB6A2FA91}"/>
              </a:ext>
            </a:extLst>
          </p:cNvPr>
          <p:cNvSpPr txBox="1">
            <a:spLocks noGrp="1"/>
          </p:cNvSpPr>
          <p:nvPr>
            <p:ph type="body" idx="1"/>
          </p:nvPr>
        </p:nvSpPr>
        <p:spPr>
          <a:xfrm>
            <a:off x="507796" y="2339915"/>
            <a:ext cx="14178023" cy="1171782"/>
          </a:xfrm>
          <a:prstGeom prst="rect">
            <a:avLst/>
          </a:prstGeom>
          <a:solidFill>
            <a:schemeClr val="bg1">
              <a:alpha val="90000"/>
            </a:schemeClr>
          </a:solidFill>
        </p:spPr>
        <p:txBody>
          <a:bodyPr vert="horz" lIns="432000" tIns="68580" rIns="137160" bIns="0" rtlCol="0" anchor="ctr">
            <a:normAutofit lnSpcReduction="10000"/>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pPr algn="just"/>
            <a:r>
              <a:rPr lang="fr-FR" sz="2700" b="0" dirty="0">
                <a:latin typeface="Times New Roman" panose="02020603050405020304" pitchFamily="18" charset="0"/>
                <a:cs typeface="Times New Roman" panose="02020603050405020304" pitchFamily="18" charset="0"/>
              </a:rPr>
              <a:t>Le jeu de données est </a:t>
            </a:r>
            <a:r>
              <a:rPr lang="fr-FR" sz="2700" b="0" dirty="0" smtClean="0">
                <a:latin typeface="Times New Roman" panose="02020603050405020304" pitchFamily="18" charset="0"/>
                <a:cs typeface="Times New Roman" panose="02020603050405020304" pitchFamily="18" charset="0"/>
              </a:rPr>
              <a:t>composé de 12 </a:t>
            </a:r>
            <a:r>
              <a:rPr lang="fr-FR" sz="2700" b="0" dirty="0">
                <a:latin typeface="Times New Roman" panose="02020603050405020304" pitchFamily="18" charset="0"/>
                <a:cs typeface="Times New Roman" panose="02020603050405020304" pitchFamily="18" charset="0"/>
              </a:rPr>
              <a:t>variables hors mis l’ID et de </a:t>
            </a:r>
            <a:r>
              <a:rPr lang="fr-FR" sz="2700" b="0" dirty="0" smtClean="0">
                <a:latin typeface="Times New Roman" panose="02020603050405020304" pitchFamily="18" charset="0"/>
                <a:cs typeface="Times New Roman" panose="02020603050405020304" pitchFamily="18" charset="0"/>
              </a:rPr>
              <a:t>165034 </a:t>
            </a:r>
            <a:r>
              <a:rPr lang="fr-FR" sz="2700" b="0" dirty="0">
                <a:latin typeface="Times New Roman" panose="02020603050405020304" pitchFamily="18" charset="0"/>
                <a:cs typeface="Times New Roman" panose="02020603050405020304" pitchFamily="18" charset="0"/>
              </a:rPr>
              <a:t>observations. Ils est </a:t>
            </a:r>
            <a:r>
              <a:rPr lang="fr-FR" sz="2700" b="0" dirty="0" smtClean="0">
                <a:latin typeface="Times New Roman" panose="02020603050405020304" pitchFamily="18" charset="0"/>
                <a:cs typeface="Times New Roman" panose="02020603050405020304" pitchFamily="18" charset="0"/>
              </a:rPr>
              <a:t>composé </a:t>
            </a:r>
            <a:r>
              <a:rPr lang="fr-FR" sz="2700" b="0" dirty="0">
                <a:latin typeface="Times New Roman" panose="02020603050405020304" pitchFamily="18" charset="0"/>
                <a:cs typeface="Times New Roman" panose="02020603050405020304" pitchFamily="18" charset="0"/>
              </a:rPr>
              <a:t>de variables quantitatives et qualitatives. La variable cible est la </a:t>
            </a:r>
            <a:r>
              <a:rPr lang="fr-FR" sz="2700" b="0" dirty="0" smtClean="0">
                <a:latin typeface="Times New Roman" panose="02020603050405020304" pitchFamily="18" charset="0"/>
                <a:cs typeface="Times New Roman" panose="02020603050405020304" pitchFamily="18" charset="0"/>
              </a:rPr>
              <a:t>variable Exited. La base n’a pas de variables manquantes ni de duplications.</a:t>
            </a:r>
            <a:endParaRPr lang="fr-FR" sz="6000" dirty="0">
              <a:ln w="0"/>
              <a:solidFill>
                <a:schemeClr val="accent1">
                  <a:lumMod val="75000"/>
                  <a:lumOff val="25000"/>
                </a:schemeClr>
              </a:solidFill>
              <a:effectLst>
                <a:reflection blurRad="6350" stA="53000" endA="300" endPos="35500" dir="5400000" sy="-90000" algn="bl" rotWithShape="0"/>
              </a:effectLst>
              <a:latin typeface="Calibri Light" panose="020F0302020204030204" pitchFamily="34" charset="0"/>
              <a:cs typeface="Calibri Light" panose="020F0302020204030204" pitchFamily="34" charset="0"/>
            </a:endParaRPr>
          </a:p>
        </p:txBody>
      </p:sp>
      <p:pic>
        <p:nvPicPr>
          <p:cNvPr id="11" name="Image 10"/>
          <p:cNvPicPr>
            <a:picLocks noChangeAspect="1"/>
          </p:cNvPicPr>
          <p:nvPr/>
        </p:nvPicPr>
        <p:blipFill>
          <a:blip r:embed="rId3"/>
          <a:stretch>
            <a:fillRect/>
          </a:stretch>
        </p:blipFill>
        <p:spPr>
          <a:xfrm>
            <a:off x="16459200" y="190500"/>
            <a:ext cx="1524000" cy="1143000"/>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95700"/>
            <a:ext cx="9144000" cy="6248400"/>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0" y="3619500"/>
            <a:ext cx="7010400" cy="6324600"/>
          </a:xfrm>
          <a:prstGeom prst="rect">
            <a:avLst/>
          </a:prstGeom>
        </p:spPr>
      </p:pic>
    </p:spTree>
    <p:extLst>
      <p:ext uri="{BB962C8B-B14F-4D97-AF65-F5344CB8AC3E}">
        <p14:creationId xmlns:p14="http://schemas.microsoft.com/office/powerpoint/2010/main" val="95672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295400" y="1485900"/>
            <a:ext cx="15240000" cy="60886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19200" y="2247900"/>
            <a:ext cx="19818927" cy="4770537"/>
          </a:xfrm>
          <a:prstGeom prst="rect">
            <a:avLst/>
          </a:prstGeom>
        </p:spPr>
        <p:txBody>
          <a:bodyPr wrap="square" lIns="0" tIns="0" rIns="0" bIns="0" rtlCol="0" anchor="t">
            <a:spAutoFit/>
          </a:bodyPr>
          <a:lstStyle/>
          <a:p>
            <a:pPr lvl="0" algn="ctr">
              <a:lnSpc>
                <a:spcPts val="18560"/>
              </a:lnSpc>
              <a:spcBef>
                <a:spcPct val="0"/>
              </a:spcBef>
            </a:pPr>
            <a:r>
              <a:rPr lang="fr-FR" sz="10000" dirty="0" smtClean="0">
                <a:solidFill>
                  <a:srgbClr val="FFFFFF"/>
                </a:solidFill>
                <a:latin typeface="Open Sans Extra Bold"/>
              </a:rPr>
              <a:t>Analyse des données exploratoires </a:t>
            </a:r>
            <a:endParaRPr lang="fr-FR" sz="10000" dirty="0">
              <a:solidFill>
                <a:srgbClr val="FFFFFF"/>
              </a:solidFill>
              <a:latin typeface="Open Sans Extra Bold"/>
            </a:endParaRPr>
          </a:p>
        </p:txBody>
      </p:sp>
    </p:spTree>
    <p:extLst>
      <p:ext uri="{BB962C8B-B14F-4D97-AF65-F5344CB8AC3E}">
        <p14:creationId xmlns:p14="http://schemas.microsoft.com/office/powerpoint/2010/main" val="3239986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3E5EE03-FBF6-46F5-8085-716AC6CE1C8C}"/>
              </a:ext>
            </a:extLst>
          </p:cNvPr>
          <p:cNvSpPr>
            <a:spLocks noGrp="1"/>
          </p:cNvSpPr>
          <p:nvPr>
            <p:ph type="title"/>
          </p:nvPr>
        </p:nvSpPr>
        <p:spPr>
          <a:xfrm>
            <a:off x="507796" y="237600"/>
            <a:ext cx="5324969" cy="1093386"/>
          </a:xfr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lstStyle/>
          <a:p>
            <a:pPr rtl="0"/>
            <a:r>
              <a:rPr lang="fr-FR"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n-lt"/>
                <a:ea typeface="+mn-ea"/>
                <a:cs typeface="+mn-cs"/>
              </a:rPr>
              <a:t>EXPLORATION</a:t>
            </a:r>
            <a:r>
              <a:rPr lang="fr-FR" b="0" dirty="0"/>
              <a:t> </a:t>
            </a:r>
          </a:p>
        </p:txBody>
      </p:sp>
      <p:sp>
        <p:nvSpPr>
          <p:cNvPr id="15" name="Espace réservé du texte 14">
            <a:extLst>
              <a:ext uri="{FF2B5EF4-FFF2-40B4-BE49-F238E27FC236}">
                <a16:creationId xmlns:a16="http://schemas.microsoft.com/office/drawing/2014/main" id="{24E18385-8BEA-4522-ABAA-5AB38F0D4FC2}"/>
              </a:ext>
            </a:extLst>
          </p:cNvPr>
          <p:cNvSpPr>
            <a:spLocks noGrp="1"/>
          </p:cNvSpPr>
          <p:nvPr>
            <p:ph type="body" idx="1"/>
          </p:nvPr>
        </p:nvSpPr>
        <p:spPr>
          <a:xfrm>
            <a:off x="708744" y="1981199"/>
            <a:ext cx="8212935" cy="1031309"/>
          </a:xfrm>
        </p:spPr>
        <p:txBody>
          <a:bodyPr rtlCol="0">
            <a:normAutofit fontScale="92500" lnSpcReduction="20000"/>
          </a:bodyPr>
          <a:lstStyle/>
          <a:p>
            <a:r>
              <a:rPr lang="fr-FR" sz="2700" dirty="0"/>
              <a:t>V</a:t>
            </a:r>
            <a:r>
              <a:rPr lang="fr-FR" sz="2700" dirty="0" smtClean="0"/>
              <a:t>isualisation </a:t>
            </a:r>
            <a:r>
              <a:rPr lang="fr-FR" sz="2700" dirty="0"/>
              <a:t>de la variable cible </a:t>
            </a:r>
            <a:r>
              <a:rPr lang="fr-FR" sz="2700" dirty="0" smtClean="0"/>
              <a:t>: Exited</a:t>
            </a:r>
          </a:p>
          <a:p>
            <a:r>
              <a:rPr lang="fr-FR" sz="2700" b="0" dirty="0" smtClean="0"/>
              <a:t>on remarque le pourcentage des clients qui quitte la banque (21 %) est inferieure aux clients restants (78,8%).</a:t>
            </a:r>
            <a:endParaRPr lang="fr-FR" sz="2700" dirty="0"/>
          </a:p>
        </p:txBody>
      </p:sp>
      <p:sp>
        <p:nvSpPr>
          <p:cNvPr id="17" name="Espace réservé du texte 16">
            <a:extLst>
              <a:ext uri="{FF2B5EF4-FFF2-40B4-BE49-F238E27FC236}">
                <a16:creationId xmlns:a16="http://schemas.microsoft.com/office/drawing/2014/main" id="{640A3223-3DA3-4CF2-82B6-1447667547BD}"/>
              </a:ext>
            </a:extLst>
          </p:cNvPr>
          <p:cNvSpPr>
            <a:spLocks noGrp="1"/>
          </p:cNvSpPr>
          <p:nvPr>
            <p:ph type="body" sz="quarter" idx="14"/>
          </p:nvPr>
        </p:nvSpPr>
        <p:spPr>
          <a:xfrm>
            <a:off x="8921679" y="1953489"/>
            <a:ext cx="8213400" cy="1322253"/>
          </a:xfrm>
        </p:spPr>
        <p:txBody>
          <a:bodyPr rtlCol="0">
            <a:normAutofit fontScale="92500" lnSpcReduction="20000"/>
          </a:bodyPr>
          <a:lstStyle/>
          <a:p>
            <a:r>
              <a:rPr lang="fr-FR" sz="2700" dirty="0"/>
              <a:t>Matrice de corrélation: </a:t>
            </a:r>
            <a:r>
              <a:rPr lang="fr-FR" sz="2700" b="0" dirty="0"/>
              <a:t>on peut déjà remarquer </a:t>
            </a:r>
            <a:r>
              <a:rPr lang="fr-FR" sz="2700" b="0" dirty="0" smtClean="0"/>
              <a:t>une faible corrélation </a:t>
            </a:r>
            <a:r>
              <a:rPr lang="fr-FR" sz="2700" b="0" dirty="0"/>
              <a:t>entre la variable cible </a:t>
            </a:r>
            <a:r>
              <a:rPr lang="fr-FR" sz="2700" b="0" dirty="0" smtClean="0"/>
              <a:t>et les autres variables explicatives. Ils sont de bon candidats pour expliquer la variable cible.</a:t>
            </a:r>
            <a:endParaRPr lang="fr-FR" sz="2700" dirty="0"/>
          </a:p>
        </p:txBody>
      </p:sp>
      <p:sp>
        <p:nvSpPr>
          <p:cNvPr id="21" name="Espace réservé du numéro de diapositive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800">
                <a:solidFill>
                  <a:schemeClr val="tx1">
                    <a:lumMod val="50000"/>
                    <a:lumOff val="50000"/>
                  </a:schemeClr>
                </a:solidFill>
              </a:defRPr>
            </a:lvl1pPr>
          </a:lstStyle>
          <a:p>
            <a:pPr rtl="0"/>
            <a:fld id="{8699F50C-BE38-4BD0-BA84-9B090E1F2B9B}" type="slidenum">
              <a:rPr lang="fr-FR" smtClean="0"/>
              <a:pPr rtl="0"/>
              <a:t>9</a:t>
            </a:fld>
            <a:endParaRPr lang="fr-FR" dirty="0"/>
          </a:p>
        </p:txBody>
      </p:sp>
      <p:pic>
        <p:nvPicPr>
          <p:cNvPr id="9" name="Image 8"/>
          <p:cNvPicPr>
            <a:picLocks noChangeAspect="1"/>
          </p:cNvPicPr>
          <p:nvPr/>
        </p:nvPicPr>
        <p:blipFill>
          <a:blip r:embed="rId3"/>
          <a:stretch>
            <a:fillRect/>
          </a:stretch>
        </p:blipFill>
        <p:spPr>
          <a:xfrm>
            <a:off x="16720457" y="236492"/>
            <a:ext cx="1028700" cy="912473"/>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62300"/>
            <a:ext cx="7239000" cy="6400800"/>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3314700"/>
            <a:ext cx="8915400" cy="6629400"/>
          </a:xfrm>
          <a:prstGeom prst="rect">
            <a:avLst/>
          </a:prstGeom>
        </p:spPr>
      </p:pic>
    </p:spTree>
    <p:extLst>
      <p:ext uri="{BB962C8B-B14F-4D97-AF65-F5344CB8AC3E}">
        <p14:creationId xmlns:p14="http://schemas.microsoft.com/office/powerpoint/2010/main" val="40667304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987</Words>
  <Application>Microsoft Office PowerPoint</Application>
  <PresentationFormat>Personnalisé</PresentationFormat>
  <Paragraphs>74</Paragraphs>
  <Slides>25</Slides>
  <Notes>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25</vt:i4>
      </vt:variant>
    </vt:vector>
  </HeadingPairs>
  <TitlesOfParts>
    <vt:vector size="37" baseType="lpstr">
      <vt:lpstr>Times New Roman</vt:lpstr>
      <vt:lpstr>Yu Gothic UI Semibold</vt:lpstr>
      <vt:lpstr>Open Sans Extra Bold</vt:lpstr>
      <vt:lpstr>Arial</vt:lpstr>
      <vt:lpstr>Calibri (Corps)</vt:lpstr>
      <vt:lpstr>Candara</vt:lpstr>
      <vt:lpstr>Gill Sans SemiBold</vt:lpstr>
      <vt:lpstr>Poppins</vt:lpstr>
      <vt:lpstr>Arial Black</vt:lpstr>
      <vt:lpstr>Calibri</vt:lpstr>
      <vt:lpstr>Calibri Light</vt:lpstr>
      <vt:lpstr>Office Theme</vt:lpstr>
      <vt:lpstr>Présentation PowerPoint</vt:lpstr>
      <vt:lpstr>Présentation PowerPoint</vt:lpstr>
      <vt:lpstr>PLAN</vt:lpstr>
      <vt:lpstr>Présentation PowerPoint</vt:lpstr>
      <vt:lpstr>Contexte et problématique </vt:lpstr>
      <vt:lpstr>Présentation PowerPoint</vt:lpstr>
      <vt:lpstr>PRESENTATION DES DONNEES</vt:lpstr>
      <vt:lpstr>Présentation PowerPoint</vt:lpstr>
      <vt:lpstr>EXPLORATION </vt:lpstr>
      <vt:lpstr>EXPLORATION</vt:lpstr>
      <vt:lpstr>EXPLORATION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utilisateur</cp:lastModifiedBy>
  <cp:revision>26</cp:revision>
  <dcterms:created xsi:type="dcterms:W3CDTF">2006-08-16T00:00:00Z</dcterms:created>
  <dcterms:modified xsi:type="dcterms:W3CDTF">2024-06-09T18:15:41Z</dcterms:modified>
  <dc:identifier>DAGHfq8oUy0</dc:identifier>
</cp:coreProperties>
</file>